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1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2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3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4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5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6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7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8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9.xml" ContentType="application/vnd.openxmlformats-officedocument.themeOverr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0.xml" ContentType="application/vnd.openxmlformats-officedocument.themeOverr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1.xml" ContentType="application/vnd.openxmlformats-officedocument.themeOverr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2.xml" ContentType="application/vnd.openxmlformats-officedocument.themeOverr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13.xml" ContentType="application/vnd.openxmlformats-officedocument.themeOverr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14.xml" ContentType="application/vnd.openxmlformats-officedocument.themeOverr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theme/themeOverride15.xml" ContentType="application/vnd.openxmlformats-officedocument.themeOverr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theme/themeOverride16.xml" ContentType="application/vnd.openxmlformats-officedocument.themeOverrid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theme/themeOverride17.xml" ContentType="application/vnd.openxmlformats-officedocument.themeOverrid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theme/themeOverride18.xml" ContentType="application/vnd.openxmlformats-officedocument.themeOverrid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theme/themeOverride19.xml" ContentType="application/vnd.openxmlformats-officedocument.themeOverrid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theme/themeOverride20.xml" ContentType="application/vnd.openxmlformats-officedocument.themeOverrid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theme/themeOverride21.xml" ContentType="application/vnd.openxmlformats-officedocument.themeOverrid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theme/themeOverride22.xml" ContentType="application/vnd.openxmlformats-officedocument.themeOverrid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theme/themeOverride23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5" r:id="rId1"/>
    <p:sldMasterId id="2147483676" r:id="rId2"/>
    <p:sldMasterId id="2147483675" r:id="rId3"/>
    <p:sldMasterId id="2147483713" r:id="rId4"/>
  </p:sldMasterIdLst>
  <p:notesMasterIdLst>
    <p:notesMasterId r:id="rId44"/>
  </p:notesMasterIdLst>
  <p:sldIdLst>
    <p:sldId id="280" r:id="rId5"/>
    <p:sldId id="321" r:id="rId6"/>
    <p:sldId id="262" r:id="rId7"/>
    <p:sldId id="278" r:id="rId8"/>
    <p:sldId id="1835" r:id="rId9"/>
    <p:sldId id="1986" r:id="rId10"/>
    <p:sldId id="297" r:id="rId11"/>
    <p:sldId id="1804" r:id="rId12"/>
    <p:sldId id="1838" r:id="rId13"/>
    <p:sldId id="1728" r:id="rId14"/>
    <p:sldId id="330" r:id="rId15"/>
    <p:sldId id="331" r:id="rId16"/>
    <p:sldId id="1792" r:id="rId17"/>
    <p:sldId id="318" r:id="rId18"/>
    <p:sldId id="328" r:id="rId19"/>
    <p:sldId id="1949" r:id="rId20"/>
    <p:sldId id="1952" r:id="rId21"/>
    <p:sldId id="327" r:id="rId22"/>
    <p:sldId id="1953" r:id="rId23"/>
    <p:sldId id="1955" r:id="rId24"/>
    <p:sldId id="1954" r:id="rId25"/>
    <p:sldId id="1045" r:id="rId26"/>
    <p:sldId id="625" r:id="rId27"/>
    <p:sldId id="1960" r:id="rId28"/>
    <p:sldId id="1971" r:id="rId29"/>
    <p:sldId id="1973" r:id="rId30"/>
    <p:sldId id="1979" r:id="rId31"/>
    <p:sldId id="1975" r:id="rId32"/>
    <p:sldId id="1879" r:id="rId33"/>
    <p:sldId id="1855" r:id="rId34"/>
    <p:sldId id="1874" r:id="rId35"/>
    <p:sldId id="1978" r:id="rId36"/>
    <p:sldId id="1982" r:id="rId37"/>
    <p:sldId id="1983" r:id="rId38"/>
    <p:sldId id="1984" r:id="rId39"/>
    <p:sldId id="1980" r:id="rId40"/>
    <p:sldId id="1981" r:id="rId41"/>
    <p:sldId id="1840" r:id="rId42"/>
    <p:sldId id="263" r:id="rId43"/>
  </p:sldIdLst>
  <p:sldSz cx="12192000" cy="6858000"/>
  <p:notesSz cx="7010400" cy="9296400"/>
  <p:embeddedFontLs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Calibri Light" panose="020F0302020204030204" pitchFamily="34" charset="0"/>
      <p:regular r:id="rId49"/>
      <p:italic r:id="rId50"/>
    </p:embeddedFont>
    <p:embeddedFont>
      <p:font typeface="Century Gothic" panose="020B0502020202020204" pitchFamily="34" charset="0"/>
      <p:regular r:id="rId51"/>
      <p:bold r:id="rId52"/>
      <p:italic r:id="rId53"/>
      <p:boldItalic r:id="rId54"/>
    </p:embeddedFont>
    <p:embeddedFont>
      <p:font typeface="Lato" panose="020F0502020204030203" pitchFamily="34" charset="0"/>
      <p:regular r:id="rId55"/>
      <p:bold r:id="rId56"/>
      <p:italic r:id="rId57"/>
      <p:boldItalic r:id="rId58"/>
    </p:embeddedFont>
    <p:embeddedFont>
      <p:font typeface="Raleway" pitchFamily="2" charset="0"/>
      <p:regular r:id="rId59"/>
      <p:bold r:id="rId60"/>
      <p:italic r:id="rId61"/>
      <p:boldItalic r:id="rId62"/>
    </p:embeddedFont>
    <p:embeddedFont>
      <p:font typeface="Raleway SemiBold" pitchFamily="2" charset="0"/>
      <p:bold r:id="rId63"/>
      <p:boldItalic r:id="rId6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A192F62-5112-7681-F9A2-CC400ADE05CF}" name="Amy Hodges" initials="AH" userId="S::AHodges@nctcog.org::89b95d68-9e60-47db-acd5-9385dec8d0a5" providerId="AD"/>
  <p188:author id="{F6C1E16E-F5EE-D1A7-A0B3-D460D54AD54F}" name="Lori Clark" initials="LC" userId="S::LClark@nctcog.org::8c3d748f-1f8f-46cb-81b4-0f0f247e3aec" providerId="AD"/>
  <p188:author id="{CD5870A0-FF82-7417-FBA1-811F8C4E6D7C}" name="Jared Wright" initials="JW" userId="S::JWright@nctcog.org::8cfb8c86-35fd-4594-8594-800a2333b634" providerId="AD"/>
  <p188:author id="{6907EBDB-8933-49F8-AC0B-F69D103F9B8B}" name="Savana Nance" initials="SN" userId="S::SNance@nctcog.org::d3739a80-3cc7-46b6-8214-7504b46f17a6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eresa Taitt" initials="TT" lastIdx="5" clrIdx="0">
    <p:extLst>
      <p:ext uri="{19B8F6BF-5375-455C-9EA6-DF929625EA0E}">
        <p15:presenceInfo xmlns:p15="http://schemas.microsoft.com/office/powerpoint/2012/main" userId="S::TTaitt@nctcog.org::4f657591-18f1-4768-9688-d48e9315846e" providerId="AD"/>
      </p:ext>
    </p:extLst>
  </p:cmAuthor>
  <p:cmAuthor id="2" name="Savana Nance" initials="SN" lastIdx="2" clrIdx="1">
    <p:extLst>
      <p:ext uri="{19B8F6BF-5375-455C-9EA6-DF929625EA0E}">
        <p15:presenceInfo xmlns:p15="http://schemas.microsoft.com/office/powerpoint/2012/main" userId="S::SNance@nctcog.org::d3739a80-3cc7-46b6-8214-7504b46f17a6" providerId="AD"/>
      </p:ext>
    </p:extLst>
  </p:cmAuthor>
  <p:cmAuthor id="3" name="Juliana VandenBorn" initials="JV" lastIdx="3" clrIdx="2">
    <p:extLst>
      <p:ext uri="{19B8F6BF-5375-455C-9EA6-DF929625EA0E}">
        <p15:presenceInfo xmlns:p15="http://schemas.microsoft.com/office/powerpoint/2012/main" userId="S::jvandenborn@nctcog.org::3b2396d3-82b4-47e9-8843-72150bfb2da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EA4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712" autoAdjust="0"/>
  </p:normalViewPr>
  <p:slideViewPr>
    <p:cSldViewPr snapToGrid="0">
      <p:cViewPr varScale="1">
        <p:scale>
          <a:sx n="108" d="100"/>
          <a:sy n="108" d="100"/>
        </p:scale>
        <p:origin x="70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font" Target="fonts/font19.fntdata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61" Type="http://schemas.openxmlformats.org/officeDocument/2006/relationships/font" Target="fonts/font17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font" Target="fonts/font20.fntdata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10.fntdata"/><Relationship Id="rId62" Type="http://schemas.openxmlformats.org/officeDocument/2006/relationships/font" Target="fonts/font18.fntdata"/><Relationship Id="rId70" Type="http://schemas.microsoft.com/office/2018/10/relationships/authors" Target="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package" Target="../embeddings/Microsoft_Excel_Worksheet17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20.xml"/><Relationship Id="rId1" Type="http://schemas.microsoft.com/office/2011/relationships/chartStyle" Target="style20.xml"/><Relationship Id="rId4" Type="http://schemas.openxmlformats.org/officeDocument/2006/relationships/package" Target="../embeddings/Microsoft_Excel_Worksheet19.xlsx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21.xml"/><Relationship Id="rId1" Type="http://schemas.microsoft.com/office/2011/relationships/chartStyle" Target="style21.xml"/><Relationship Id="rId4" Type="http://schemas.openxmlformats.org/officeDocument/2006/relationships/package" Target="../embeddings/Microsoft_Excel_Worksheet20.xlsx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22.xml"/><Relationship Id="rId1" Type="http://schemas.microsoft.com/office/2011/relationships/chartStyle" Target="style22.xml"/><Relationship Id="rId4" Type="http://schemas.openxmlformats.org/officeDocument/2006/relationships/package" Target="../embeddings/Microsoft_Excel_Worksheet21.xlsx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8.xml"/><Relationship Id="rId2" Type="http://schemas.microsoft.com/office/2011/relationships/chartColorStyle" Target="colors23.xml"/><Relationship Id="rId1" Type="http://schemas.microsoft.com/office/2011/relationships/chartStyle" Target="style23.xml"/><Relationship Id="rId4" Type="http://schemas.openxmlformats.org/officeDocument/2006/relationships/package" Target="../embeddings/Microsoft_Excel_Worksheet22.xlsx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9.xml"/><Relationship Id="rId2" Type="http://schemas.microsoft.com/office/2011/relationships/chartColorStyle" Target="colors24.xml"/><Relationship Id="rId1" Type="http://schemas.microsoft.com/office/2011/relationships/chartStyle" Target="style24.xml"/><Relationship Id="rId4" Type="http://schemas.openxmlformats.org/officeDocument/2006/relationships/package" Target="../embeddings/Microsoft_Excel_Worksheet23.xlsx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0.xml"/><Relationship Id="rId2" Type="http://schemas.microsoft.com/office/2011/relationships/chartColorStyle" Target="colors25.xml"/><Relationship Id="rId1" Type="http://schemas.microsoft.com/office/2011/relationships/chartStyle" Target="style25.xml"/><Relationship Id="rId4" Type="http://schemas.openxmlformats.org/officeDocument/2006/relationships/package" Target="../embeddings/Microsoft_Excel_Worksheet24.xlsx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1.xml"/><Relationship Id="rId2" Type="http://schemas.microsoft.com/office/2011/relationships/chartColorStyle" Target="colors26.xml"/><Relationship Id="rId1" Type="http://schemas.microsoft.com/office/2011/relationships/chartStyle" Target="style26.xml"/><Relationship Id="rId4" Type="http://schemas.openxmlformats.org/officeDocument/2006/relationships/package" Target="../embeddings/Microsoft_Excel_Worksheet25.xlsx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2.xml"/><Relationship Id="rId2" Type="http://schemas.microsoft.com/office/2011/relationships/chartColorStyle" Target="colors27.xml"/><Relationship Id="rId1" Type="http://schemas.microsoft.com/office/2011/relationships/chartStyle" Target="style27.xml"/><Relationship Id="rId4" Type="http://schemas.openxmlformats.org/officeDocument/2006/relationships/package" Target="../embeddings/Microsoft_Excel_Worksheet26.xlsx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3.xml"/><Relationship Id="rId2" Type="http://schemas.microsoft.com/office/2011/relationships/chartColorStyle" Target="colors28.xml"/><Relationship Id="rId1" Type="http://schemas.microsoft.com/office/2011/relationships/chartStyle" Target="style28.xml"/><Relationship Id="rId4" Type="http://schemas.openxmlformats.org/officeDocument/2006/relationships/package" Target="../embeddings/Microsoft_Excel_Worksheet27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0044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FF0000"/>
            </a:solidFill>
            <a:ln w="19050">
              <a:solidFill>
                <a:schemeClr val="accent1"/>
              </a:solidFill>
            </a:ln>
            <a:effectLst/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A75-45C4-9913-3631E1E5A4A7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A75-45C4-9913-3631E1E5A4A7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4-9A75-45C4-9913-3631E1E5A4A7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5-9A75-45C4-9913-3631E1E5A4A7}"/>
              </c:ext>
            </c:extLst>
          </c:dPt>
          <c:cat>
            <c:strRef>
              <c:f>Sheet1!$A$2:$A$5</c:f>
              <c:strCache>
                <c:ptCount val="2"/>
                <c:pt idx="0">
                  <c:v>EV</c:v>
                </c:pt>
                <c:pt idx="1">
                  <c:v>Other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40</c:v>
                </c:pt>
                <c:pt idx="1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A75-45C4-9913-3631E1E5A4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9900FF"/>
            </a:solidFill>
            <a:ln w="19050">
              <a:solidFill>
                <a:srgbClr val="996600"/>
              </a:solidFill>
            </a:ln>
            <a:effectLst/>
          </c:spPr>
          <c:explosion val="4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5A6-4701-81B8-D66F8BD74F60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5A6-4701-81B8-D66F8BD74F60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4-25A6-4701-81B8-D66F8BD74F60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5-25A6-4701-81B8-D66F8BD74F60}"/>
              </c:ext>
            </c:extLst>
          </c:dPt>
          <c:cat>
            <c:strRef>
              <c:f>Sheet1!$A$2:$A$5</c:f>
              <c:strCache>
                <c:ptCount val="2"/>
                <c:pt idx="0">
                  <c:v>EV</c:v>
                </c:pt>
                <c:pt idx="1">
                  <c:v>Other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50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5A6-4701-81B8-D66F8BD74F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0070C0"/>
            </a:solidFill>
            <a:ln w="19050">
              <a:solidFill>
                <a:schemeClr val="accent2"/>
              </a:solidFill>
            </a:ln>
            <a:effectLst/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65C-498C-843B-7EBBC85064D1}"/>
              </c:ext>
            </c:extLst>
          </c:dPt>
          <c:dPt>
            <c:idx val="1"/>
            <c:bubble3D val="0"/>
            <c:spPr>
              <a:pattFill prst="pct40">
                <a:fgClr>
                  <a:schemeClr val="accent2"/>
                </a:fgClr>
                <a:bgClr>
                  <a:schemeClr val="bg1"/>
                </a:bgClr>
              </a:pattFill>
              <a:ln w="19050"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65C-498C-843B-7EBBC85064D1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4-065C-498C-843B-7EBBC85064D1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5-065C-498C-843B-7EBBC85064D1}"/>
              </c:ext>
            </c:extLst>
          </c:dPt>
          <c:cat>
            <c:strRef>
              <c:f>Sheet1!$A$2:$A$5</c:f>
              <c:strCache>
                <c:ptCount val="2"/>
                <c:pt idx="0">
                  <c:v>EV</c:v>
                </c:pt>
                <c:pt idx="1">
                  <c:v>Other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40</c:v>
                </c:pt>
                <c:pt idx="1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65C-498C-843B-7EBBC85064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pattFill prst="dkUpDiag">
              <a:fgClr>
                <a:srgbClr val="7F7F7F"/>
              </a:fgClr>
              <a:bgClr>
                <a:schemeClr val="bg1"/>
              </a:bgClr>
            </a:pattFill>
            <a:ln w="19050">
              <a:solidFill>
                <a:schemeClr val="tx2">
                  <a:lumMod val="60000"/>
                  <a:lumOff val="40000"/>
                </a:schemeClr>
              </a:solidFill>
            </a:ln>
            <a:effectLst/>
          </c:spPr>
          <c:dPt>
            <c:idx val="0"/>
            <c:bubble3D val="0"/>
            <c:spPr>
              <a:pattFill prst="dkUpDiag">
                <a:fgClr>
                  <a:schemeClr val="tx1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707-423F-9E7F-479A7F8411AB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707-423F-9E7F-479A7F8411AB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4-8707-423F-9E7F-479A7F8411AB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5-8707-423F-9E7F-479A7F8411AB}"/>
              </c:ext>
            </c:extLst>
          </c:dPt>
          <c:cat>
            <c:strRef>
              <c:f>Sheet1!$A$2:$A$5</c:f>
              <c:strCache>
                <c:ptCount val="2"/>
                <c:pt idx="0">
                  <c:v>EV</c:v>
                </c:pt>
                <c:pt idx="1">
                  <c:v>Other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40</c:v>
                </c:pt>
                <c:pt idx="1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707-423F-9E7F-479A7F8411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pattFill prst="pct40">
              <a:fgClr>
                <a:schemeClr val="accent2"/>
              </a:fgClr>
              <a:bgClr>
                <a:schemeClr val="bg1"/>
              </a:bgClr>
            </a:pattFill>
            <a:ln w="19050">
              <a:solidFill>
                <a:schemeClr val="accent2"/>
              </a:solidFill>
            </a:ln>
            <a:effectLst/>
          </c:spPr>
          <c:dPt>
            <c:idx val="0"/>
            <c:bubble3D val="0"/>
            <c:spPr>
              <a:pattFill prst="pct40">
                <a:fgClr>
                  <a:schemeClr val="accent2"/>
                </a:fgClr>
                <a:bgClr>
                  <a:schemeClr val="bg1"/>
                </a:bgClr>
              </a:pattFill>
              <a:ln w="19050"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8FF-4ED9-9C8C-69E9C6BC151F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2-38FF-4ED9-9C8C-69E9C6BC151F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3-38FF-4ED9-9C8C-69E9C6BC151F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4-38FF-4ED9-9C8C-69E9C6BC151F}"/>
              </c:ext>
            </c:extLst>
          </c:dPt>
          <c:cat>
            <c:strRef>
              <c:f>Sheet1!$A$2:$A$5</c:f>
              <c:strCache>
                <c:ptCount val="2"/>
                <c:pt idx="0">
                  <c:v>EV</c:v>
                </c:pt>
                <c:pt idx="1">
                  <c:v>Other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8FF-4ED9-9C8C-69E9C6BC15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rgbClr val="595FDD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F42-40B2-8FA6-8737D1095F6D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F42-40B2-8FA6-8737D1095F6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rgbClr val="595FDD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F42-40B2-8FA6-8737D1095F6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rgbClr val="595FDD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F42-40B2-8FA6-8737D1095F6D}"/>
              </c:ext>
            </c:extLst>
          </c:dPt>
          <c:cat>
            <c:strRef>
              <c:f>Sheet1!$A$2:$A$5</c:f>
              <c:strCache>
                <c:ptCount val="2"/>
                <c:pt idx="0">
                  <c:v>EV</c:v>
                </c:pt>
                <c:pt idx="1">
                  <c:v>Other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30</c:v>
                </c:pt>
                <c:pt idx="1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F42-40B2-8FA6-8737D1095F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rgbClr val="A53152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836-4094-B76B-D5582988DB8B}"/>
              </c:ext>
            </c:extLst>
          </c:dPt>
          <c:dPt>
            <c:idx val="1"/>
            <c:bubble3D val="0"/>
            <c:spPr>
              <a:pattFill prst="dkUpDiag">
                <a:fgClr>
                  <a:schemeClr val="tx1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n w="19050">
                <a:solidFill>
                  <a:schemeClr val="tx1">
                    <a:lumMod val="60000"/>
                    <a:lumOff val="4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836-4094-B76B-D5582988DB8B}"/>
              </c:ext>
            </c:extLst>
          </c:dPt>
          <c:dPt>
            <c:idx val="2"/>
            <c:bubble3D val="0"/>
            <c:spPr>
              <a:solidFill>
                <a:schemeClr val="bg1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836-4094-B76B-D5582988DB8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rgbClr val="A5315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836-4094-B76B-D5582988DB8B}"/>
              </c:ext>
            </c:extLst>
          </c:dPt>
          <c:cat>
            <c:strRef>
              <c:f>Sheet1!$A$2:$A$5</c:f>
              <c:strCache>
                <c:ptCount val="3"/>
                <c:pt idx="0">
                  <c:v>EV</c:v>
                </c:pt>
                <c:pt idx="1">
                  <c:v>Hybrids</c:v>
                </c:pt>
                <c:pt idx="2">
                  <c:v>Other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15</c:v>
                </c:pt>
                <c:pt idx="1">
                  <c:v>55</c:v>
                </c:pt>
                <c:pt idx="2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836-4094-B76B-D5582988DB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FF0000"/>
            </a:solidFill>
            <a:ln w="19050">
              <a:solidFill>
                <a:srgbClr val="FF00FF"/>
              </a:solidFill>
            </a:ln>
            <a:effectLst/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4FE-4326-A5D6-E9A994FEC604}"/>
              </c:ext>
            </c:extLst>
          </c:dPt>
          <c:dPt>
            <c:idx val="1"/>
            <c:bubble3D val="0"/>
            <c:spPr>
              <a:pattFill prst="dkUpDiag">
                <a:fgClr>
                  <a:schemeClr val="tx1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n w="19050">
                <a:solidFill>
                  <a:schemeClr val="tx1">
                    <a:lumMod val="60000"/>
                    <a:lumOff val="4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4FE-4326-A5D6-E9A994FEC604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4-84FE-4326-A5D6-E9A994FEC604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5-84FE-4326-A5D6-E9A994FEC604}"/>
              </c:ext>
            </c:extLst>
          </c:dPt>
          <c:cat>
            <c:strRef>
              <c:f>Sheet1!$A$2:$A$5</c:f>
              <c:strCache>
                <c:ptCount val="2"/>
                <c:pt idx="0">
                  <c:v>EV</c:v>
                </c:pt>
                <c:pt idx="1">
                  <c:v>Other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40</c:v>
                </c:pt>
                <c:pt idx="1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4FE-4326-A5D6-E9A994FEC6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008000"/>
            </a:solidFill>
            <a:ln w="19050">
              <a:solidFill>
                <a:schemeClr val="accent1"/>
              </a:solidFill>
            </a:ln>
            <a:effectLst/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C0F-4547-88CE-94C75C78E0DE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C0F-4547-88CE-94C75C78E0DE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4-AC0F-4547-88CE-94C75C78E0DE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5-AC0F-4547-88CE-94C75C78E0DE}"/>
              </c:ext>
            </c:extLst>
          </c:dPt>
          <c:cat>
            <c:strRef>
              <c:f>Sheet1!$A$2:$A$5</c:f>
              <c:strCache>
                <c:ptCount val="2"/>
                <c:pt idx="0">
                  <c:v>EV</c:v>
                </c:pt>
                <c:pt idx="1">
                  <c:v>Other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50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C0F-4547-88CE-94C75C78E0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bg1"/>
              </a:solidFill>
            </a:ln>
            <a:effectLst/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A25-4269-8D2F-3164B05C75C5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2-0A25-4269-8D2F-3164B05C75C5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3-0A25-4269-8D2F-3164B05C75C5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4-0A25-4269-8D2F-3164B05C75C5}"/>
              </c:ext>
            </c:extLst>
          </c:dPt>
          <c:cat>
            <c:strRef>
              <c:f>Sheet1!$A$2:$A$5</c:f>
              <c:strCache>
                <c:ptCount val="2"/>
                <c:pt idx="0">
                  <c:v>EV</c:v>
                </c:pt>
                <c:pt idx="1">
                  <c:v>Other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A25-4269-8D2F-3164B05C75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0044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rgbClr val="6889A4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CED-4B01-8240-C6142149DAD9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CED-4B01-8240-C6142149DAD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rgbClr val="6889A4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CED-4B01-8240-C6142149DAD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rgbClr val="6889A4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CED-4B01-8240-C6142149DAD9}"/>
              </c:ext>
            </c:extLst>
          </c:dPt>
          <c:cat>
            <c:strRef>
              <c:f>Sheet1!$A$2:$A$5</c:f>
              <c:strCache>
                <c:ptCount val="2"/>
                <c:pt idx="0">
                  <c:v>EV</c:v>
                </c:pt>
                <c:pt idx="1">
                  <c:v>Other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40</c:v>
                </c:pt>
                <c:pt idx="1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CED-4B01-8240-C6142149DA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ED7D31"/>
            </a:solidFill>
            <a:ln w="19050">
              <a:solidFill>
                <a:sysClr val="window" lastClr="FFFFFF"/>
              </a:solidFill>
            </a:ln>
            <a:effectLst/>
          </c:spPr>
          <c:dPt>
            <c:idx val="0"/>
            <c:bubble3D val="0"/>
            <c:spPr>
              <a:solidFill>
                <a:srgbClr val="ED7D31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760-48F9-B80A-F1E837C24F8A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2-3760-48F9-B80A-F1E837C24F8A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3-3760-48F9-B80A-F1E837C24F8A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4-3760-48F9-B80A-F1E837C24F8A}"/>
              </c:ext>
            </c:extLst>
          </c:dPt>
          <c:cat>
            <c:strRef>
              <c:f>Sheet1!$A$2:$A$5</c:f>
              <c:strCache>
                <c:ptCount val="2"/>
                <c:pt idx="0">
                  <c:v>EV</c:v>
                </c:pt>
                <c:pt idx="1">
                  <c:v>Other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760-48F9-B80A-F1E837C24F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bg1"/>
              </a:solidFill>
            </a:ln>
            <a:effectLst/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FB1-486F-A97C-E521CAB3E4D1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2-5FB1-486F-A97C-E521CAB3E4D1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3-5FB1-486F-A97C-E521CAB3E4D1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4-5FB1-486F-A97C-E521CAB3E4D1}"/>
              </c:ext>
            </c:extLst>
          </c:dPt>
          <c:cat>
            <c:strRef>
              <c:f>Sheet1!$A$2:$A$5</c:f>
              <c:strCache>
                <c:ptCount val="2"/>
                <c:pt idx="0">
                  <c:v>EV</c:v>
                </c:pt>
                <c:pt idx="1">
                  <c:v>Other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FB1-486F-A97C-E521CAB3E4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CC9-48EA-818C-3BC06354C63E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CC9-48EA-818C-3BC06354C63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CC9-48EA-818C-3BC06354C63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CC9-48EA-818C-3BC06354C63E}"/>
              </c:ext>
            </c:extLst>
          </c:dPt>
          <c:cat>
            <c:strRef>
              <c:f>Sheet1!$A$2:$A$5</c:f>
              <c:strCache>
                <c:ptCount val="2"/>
                <c:pt idx="0">
                  <c:v>EV</c:v>
                </c:pt>
                <c:pt idx="1">
                  <c:v>Other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80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CC9-48EA-818C-3BC06354C6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B47-44F7-B63E-0788B11C95F2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B47-44F7-B63E-0788B11C95F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B47-44F7-B63E-0788B11C95F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B47-44F7-B63E-0788B11C95F2}"/>
              </c:ext>
            </c:extLst>
          </c:dPt>
          <c:cat>
            <c:strRef>
              <c:f>Sheet1!$A$2:$A$5</c:f>
              <c:strCache>
                <c:ptCount val="2"/>
                <c:pt idx="0">
                  <c:v>EV</c:v>
                </c:pt>
                <c:pt idx="1">
                  <c:v>Other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80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B47-44F7-B63E-0788B11C95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bg1"/>
              </a:solidFill>
            </a:ln>
            <a:effectLst/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3C0-4A06-B057-F2C6DB3639F0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2-73C0-4A06-B057-F2C6DB3639F0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3-73C0-4A06-B057-F2C6DB3639F0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4-73C0-4A06-B057-F2C6DB3639F0}"/>
              </c:ext>
            </c:extLst>
          </c:dPt>
          <c:cat>
            <c:strRef>
              <c:f>Sheet1!$A$2:$A$5</c:f>
              <c:strCache>
                <c:ptCount val="2"/>
                <c:pt idx="0">
                  <c:v>EV</c:v>
                </c:pt>
                <c:pt idx="1">
                  <c:v>Other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3C0-4A06-B057-F2C6DB3639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FF0000"/>
            </a:solidFill>
            <a:ln w="19050">
              <a:solidFill>
                <a:schemeClr val="bg1"/>
              </a:solidFill>
            </a:ln>
            <a:effectLst/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091-45CC-9F97-99AC2A0492D8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2-6091-45CC-9F97-99AC2A0492D8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3-6091-45CC-9F97-99AC2A0492D8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4-6091-45CC-9F97-99AC2A0492D8}"/>
              </c:ext>
            </c:extLst>
          </c:dPt>
          <c:cat>
            <c:strRef>
              <c:f>Sheet1!$A$2:$A$5</c:f>
              <c:strCache>
                <c:ptCount val="2"/>
                <c:pt idx="0">
                  <c:v>EV</c:v>
                </c:pt>
                <c:pt idx="1">
                  <c:v>Other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091-45CC-9F97-99AC2A0492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0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0070C0"/>
            </a:solidFill>
            <a:ln w="19050">
              <a:solidFill>
                <a:schemeClr val="accent2"/>
              </a:solidFill>
            </a:ln>
            <a:effectLst/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1B4-4E06-A5EA-049CEBBC5E8B}"/>
              </c:ext>
            </c:extLst>
          </c:dPt>
          <c:dPt>
            <c:idx val="1"/>
            <c:bubble3D val="0"/>
            <c:spPr>
              <a:pattFill prst="pct40">
                <a:fgClr>
                  <a:schemeClr val="accent2"/>
                </a:fgClr>
                <a:bgClr>
                  <a:schemeClr val="bg1"/>
                </a:bgClr>
              </a:pattFill>
              <a:ln w="19050"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1B4-4E06-A5EA-049CEBBC5E8B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4-A1B4-4E06-A5EA-049CEBBC5E8B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5-A1B4-4E06-A5EA-049CEBBC5E8B}"/>
              </c:ext>
            </c:extLst>
          </c:dPt>
          <c:cat>
            <c:strRef>
              <c:f>Sheet1!$A$2:$A$5</c:f>
              <c:strCache>
                <c:ptCount val="2"/>
                <c:pt idx="0">
                  <c:v>EV</c:v>
                </c:pt>
                <c:pt idx="1">
                  <c:v>Other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50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1B4-4E06-A5EA-049CEBBC5E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0044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0044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rgbClr val="0044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B18-4ED1-B285-3A7050F4B258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B18-4ED1-B285-3A7050F4B25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B18-4ED1-B285-3A7050F4B25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B18-4ED1-B285-3A7050F4B258}"/>
              </c:ext>
            </c:extLst>
          </c:dPt>
          <c:cat>
            <c:strRef>
              <c:f>Sheet1!$A$2:$A$5</c:f>
              <c:strCache>
                <c:ptCount val="2"/>
                <c:pt idx="0">
                  <c:v>EV</c:v>
                </c:pt>
                <c:pt idx="1">
                  <c:v>Other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50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B18-4ED1-B285-3A7050F4B2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008000"/>
            </a:solidFill>
            <a:ln w="19050">
              <a:solidFill>
                <a:srgbClr val="008000"/>
              </a:solidFill>
            </a:ln>
            <a:effectLst/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AF2-4E8D-942F-7FF3E62840D3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AF2-4E8D-942F-7FF3E62840D3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4-BAF2-4E8D-942F-7FF3E62840D3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5-BAF2-4E8D-942F-7FF3E62840D3}"/>
              </c:ext>
            </c:extLst>
          </c:dPt>
          <c:cat>
            <c:strRef>
              <c:f>Sheet1!$A$2:$A$5</c:f>
              <c:strCache>
                <c:ptCount val="2"/>
                <c:pt idx="0">
                  <c:v>EV</c:v>
                </c:pt>
                <c:pt idx="1">
                  <c:v>Other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20</c:v>
                </c:pt>
                <c:pt idx="1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AF2-4E8D-942F-7FF3E62840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008000"/>
            </a:solidFill>
            <a:ln w="19050">
              <a:solidFill>
                <a:srgbClr val="00B0F0"/>
              </a:solidFill>
            </a:ln>
            <a:effectLst/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813-4CBB-B342-219676884DFA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813-4CBB-B342-219676884DFA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4-A813-4CBB-B342-219676884DFA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5-A813-4CBB-B342-219676884DFA}"/>
              </c:ext>
            </c:extLst>
          </c:dPt>
          <c:cat>
            <c:strRef>
              <c:f>Sheet1!$A$2:$A$5</c:f>
              <c:strCache>
                <c:ptCount val="2"/>
                <c:pt idx="0">
                  <c:v>EV</c:v>
                </c:pt>
                <c:pt idx="1">
                  <c:v>Other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50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813-4CBB-B342-219676884D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pattFill prst="dkUpDiag">
              <a:fgClr>
                <a:schemeClr val="accent1"/>
              </a:fgClr>
              <a:bgClr>
                <a:schemeClr val="bg1"/>
              </a:bgClr>
            </a:pattFill>
            <a:ln w="19050">
              <a:solidFill>
                <a:schemeClr val="tx1">
                  <a:lumMod val="60000"/>
                  <a:lumOff val="40000"/>
                </a:schemeClr>
              </a:solidFill>
            </a:ln>
            <a:effectLst/>
          </c:spPr>
          <c:dPt>
            <c:idx val="0"/>
            <c:bubble3D val="0"/>
            <c:spPr>
              <a:pattFill prst="dkUpDiag">
                <a:fgClr>
                  <a:schemeClr val="accent4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n w="19050">
                <a:solidFill>
                  <a:schemeClr val="tx1">
                    <a:lumMod val="60000"/>
                    <a:lumOff val="4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07B-4F67-89E3-B0DACED38327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2-F07B-4F67-89E3-B0DACED38327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3-F07B-4F67-89E3-B0DACED38327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4-F07B-4F67-89E3-B0DACED38327}"/>
              </c:ext>
            </c:extLst>
          </c:dPt>
          <c:cat>
            <c:strRef>
              <c:f>Sheet1!$A$2:$A$5</c:f>
              <c:strCache>
                <c:ptCount val="2"/>
                <c:pt idx="0">
                  <c:v>EV</c:v>
                </c:pt>
                <c:pt idx="1">
                  <c:v>Other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07B-4F67-89E3-B0DACED383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3-05-11T16:01:17.320" idx="1">
    <p:pos x="10" y="10"/>
    <p:text>Per Lori's comment on the previous slide: I edited this slide to match the EVNT website with hydrogen fuel cell instead of hybrids</p:text>
    <p:extLst>
      <p:ext uri="{C676402C-5697-4E1C-873F-D02D1690AC5C}">
        <p15:threadingInfo xmlns:p15="http://schemas.microsoft.com/office/powerpoint/2012/main" timeZoneBias="300"/>
      </p:ext>
    </p:extLst>
  </p:cm>
  <p:cm authorId="3" dt="2023-05-11T16:01:31.981" idx="2">
    <p:pos x="10" y="106"/>
    <p:text>Also made the FCEV car a real icon/image. someone did a nifty coverup on the next slide, but it makes it hard to use the image elsewhere without purely copying the entire slide</p:text>
    <p:extLst>
      <p:ext uri="{C676402C-5697-4E1C-873F-D02D1690AC5C}">
        <p15:threadingInfo xmlns:p15="http://schemas.microsoft.com/office/powerpoint/2012/main" timeZoneBias="300">
          <p15:parentCm authorId="3" idx="1"/>
        </p15:threadingInfo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3-05-12T11:01:38.984" idx="3">
    <p:pos x="10" y="10"/>
    <p:text>Per Lori's comment on previous slide: I photoshopped this icon and removed the costs for the EVSE</p:text>
    <p:extLst>
      <p:ext uri="{C676402C-5697-4E1C-873F-D02D1690AC5C}">
        <p15:threadingInfo xmlns:p15="http://schemas.microsoft.com/office/powerpoint/2012/main" timeZoneBias="30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741110-5752-401B-B40E-B1B3F19002E3}" type="doc">
      <dgm:prSet loTypeId="urn:microsoft.com/office/officeart/2008/layout/VerticalCurv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CE35018-D0B1-4BA9-A215-A5C1BCAE671A}">
      <dgm:prSet phldrT="[Text]" custT="1"/>
      <dgm:spPr/>
      <dgm:t>
        <a:bodyPr/>
        <a:lstStyle/>
        <a:p>
          <a:r>
            <a:rPr lang="en-US" sz="2000"/>
            <a:t>Fleet/Driver Guidance and Planning</a:t>
          </a:r>
        </a:p>
        <a:p>
          <a:r>
            <a:rPr lang="en-US" sz="1600">
              <a:latin typeface="Lato" panose="020F0502020204030203" pitchFamily="34" charset="0"/>
              <a:cs typeface="Times New Roman"/>
            </a:rPr>
            <a:t>- Support Transition to Zero Emission Vehicle (ZEV) and Other Alternative Fuel Technologies</a:t>
          </a:r>
        </a:p>
        <a:p>
          <a:pPr>
            <a:buClrTx/>
            <a:buSzTx/>
            <a:buFont typeface="Arial" panose="020B0604020202020204" pitchFamily="34" charset="0"/>
            <a:buChar char="•"/>
          </a:pPr>
          <a:r>
            <a:rPr lang="en-US" sz="1600">
              <a:latin typeface="Lato" panose="020F0502020204030203" pitchFamily="34" charset="0"/>
              <a:cs typeface="Times New Roman"/>
            </a:rPr>
            <a:t>- Assist Deployment of Clean Vehicle Technologies by Identifying, Promoting, and Providing Funding</a:t>
          </a:r>
          <a:endParaRPr lang="en-US" sz="1600"/>
        </a:p>
      </dgm:t>
    </dgm:pt>
    <dgm:pt modelId="{005729D4-C7DD-425F-B559-2D30EA5BE89B}" type="parTrans" cxnId="{7AC6E8F2-2B63-4AB7-AA14-721716AA8527}">
      <dgm:prSet/>
      <dgm:spPr/>
      <dgm:t>
        <a:bodyPr/>
        <a:lstStyle/>
        <a:p>
          <a:endParaRPr lang="en-US" sz="2000"/>
        </a:p>
      </dgm:t>
    </dgm:pt>
    <dgm:pt modelId="{D837A0AE-E0A1-45F5-92D6-15D028165918}" type="sibTrans" cxnId="{7AC6E8F2-2B63-4AB7-AA14-721716AA8527}">
      <dgm:prSet/>
      <dgm:spPr/>
      <dgm:t>
        <a:bodyPr/>
        <a:lstStyle/>
        <a:p>
          <a:endParaRPr lang="en-US" sz="2000"/>
        </a:p>
      </dgm:t>
    </dgm:pt>
    <dgm:pt modelId="{B3C955B1-0153-4B1C-A76B-EC1A898B0BAB}">
      <dgm:prSet phldrT="[Text]" custT="1"/>
      <dgm:spPr/>
      <dgm:t>
        <a:bodyPr/>
        <a:lstStyle/>
        <a:p>
          <a:r>
            <a:rPr lang="en-US" sz="2000"/>
            <a:t>Infrastructure Planning &amp; Readiness</a:t>
          </a:r>
        </a:p>
        <a:p>
          <a:r>
            <a:rPr lang="en-US" sz="1600">
              <a:latin typeface="Lato" panose="020F0502020204030203" pitchFamily="34" charset="0"/>
            </a:rPr>
            <a:t>- Increase </a:t>
          </a:r>
          <a:r>
            <a:rPr lang="en-US" sz="1600" u="sng">
              <a:latin typeface="Lato" panose="020F0502020204030203" pitchFamily="34" charset="0"/>
            </a:rPr>
            <a:t>Equitable</a:t>
          </a:r>
          <a:r>
            <a:rPr lang="en-US" sz="1600">
              <a:latin typeface="Lato" panose="020F0502020204030203" pitchFamily="34" charset="0"/>
            </a:rPr>
            <a:t> Access to EV Charging Infrastructure</a:t>
          </a:r>
        </a:p>
        <a:p>
          <a:r>
            <a:rPr lang="en-US" sz="1600">
              <a:latin typeface="Lato" panose="020F0502020204030203" pitchFamily="34" charset="0"/>
            </a:rPr>
            <a:t>- Build Publicly-Accessible Infrastructure Network to Support ZEV Transition in Medium- and Heavy-Duty Sector </a:t>
          </a:r>
        </a:p>
        <a:p>
          <a:r>
            <a:rPr lang="en-US" sz="1600">
              <a:latin typeface="Lato" panose="020F0502020204030203" pitchFamily="34" charset="0"/>
            </a:rPr>
            <a:t>- Ensure Local Governments are Informed and Prepared to Support Local EV Adoption</a:t>
          </a:r>
        </a:p>
        <a:p>
          <a:pPr>
            <a:buClrTx/>
            <a:buSzTx/>
            <a:buFont typeface="Arial" panose="020B0604020202020204" pitchFamily="34" charset="0"/>
            <a:buChar char="•"/>
          </a:pPr>
          <a:r>
            <a:rPr lang="en-US" sz="1600">
              <a:latin typeface="Lato" panose="020F0502020204030203" pitchFamily="34" charset="0"/>
            </a:rPr>
            <a:t>- Reduce Barriers, Delay, and Cost in Local Infrastructure Development</a:t>
          </a:r>
        </a:p>
      </dgm:t>
    </dgm:pt>
    <dgm:pt modelId="{53A7CB78-64EB-44A9-A4A9-765293D6D76B}" type="parTrans" cxnId="{1DBE57AD-1946-4064-9A4E-CE4183B51071}">
      <dgm:prSet/>
      <dgm:spPr/>
      <dgm:t>
        <a:bodyPr/>
        <a:lstStyle/>
        <a:p>
          <a:endParaRPr lang="en-US" sz="2000"/>
        </a:p>
      </dgm:t>
    </dgm:pt>
    <dgm:pt modelId="{A1CFAA7A-3E95-41F3-BBEF-73F875F923A9}" type="sibTrans" cxnId="{1DBE57AD-1946-4064-9A4E-CE4183B51071}">
      <dgm:prSet/>
      <dgm:spPr/>
      <dgm:t>
        <a:bodyPr/>
        <a:lstStyle/>
        <a:p>
          <a:endParaRPr lang="en-US" sz="2000"/>
        </a:p>
      </dgm:t>
    </dgm:pt>
    <dgm:pt modelId="{24B49F1F-1468-4A42-8A5D-71D7BB5E639B}">
      <dgm:prSet phldrT="[Text]" custT="1"/>
      <dgm:spPr/>
      <dgm:t>
        <a:bodyPr/>
        <a:lstStyle/>
        <a:p>
          <a:r>
            <a:rPr lang="en-US" sz="2000"/>
            <a:t>Energy Integration</a:t>
          </a:r>
        </a:p>
        <a:p>
          <a:r>
            <a:rPr lang="en-US" sz="1600">
              <a:latin typeface="Lato" panose="020F0502020204030203" pitchFamily="34" charset="0"/>
            </a:rPr>
            <a:t>- Minimize Negative Electric Grid Impacts Associated with Transportation Electrification </a:t>
          </a:r>
        </a:p>
        <a:p>
          <a:pPr>
            <a:buClrTx/>
            <a:buSzTx/>
            <a:buFont typeface="Arial" panose="020B0604020202020204" pitchFamily="34" charset="0"/>
            <a:buChar char="•"/>
          </a:pPr>
          <a:r>
            <a:rPr lang="en-US" sz="1600">
              <a:latin typeface="Lato" panose="020F0502020204030203" pitchFamily="34" charset="0"/>
            </a:rPr>
            <a:t>- Increase Local Availability of Renewable Fuels (electricity, natural gas, hydrogen, biodiesel)</a:t>
          </a:r>
        </a:p>
        <a:p>
          <a:pPr>
            <a:buClrTx/>
            <a:buSzTx/>
            <a:buFont typeface="Arial" panose="020B0604020202020204" pitchFamily="34" charset="0"/>
            <a:buChar char="•"/>
          </a:pPr>
          <a:r>
            <a:rPr lang="en-US" sz="1600">
              <a:latin typeface="Lato" panose="020F0502020204030203" pitchFamily="34" charset="0"/>
            </a:rPr>
            <a:t>- Improve Resilience against Fuel/Energy Interruptions</a:t>
          </a:r>
          <a:endParaRPr lang="en-US" sz="1600"/>
        </a:p>
      </dgm:t>
    </dgm:pt>
    <dgm:pt modelId="{BBFD3F01-97D6-4F40-868E-E258EA03EF2B}" type="parTrans" cxnId="{8AD4EE5E-9A15-4B10-84BD-448B6DD12C7B}">
      <dgm:prSet/>
      <dgm:spPr/>
      <dgm:t>
        <a:bodyPr/>
        <a:lstStyle/>
        <a:p>
          <a:endParaRPr lang="en-US" sz="2000"/>
        </a:p>
      </dgm:t>
    </dgm:pt>
    <dgm:pt modelId="{D6C69A88-E6C6-49AC-A7E4-7B275AB7D464}" type="sibTrans" cxnId="{8AD4EE5E-9A15-4B10-84BD-448B6DD12C7B}">
      <dgm:prSet/>
      <dgm:spPr/>
      <dgm:t>
        <a:bodyPr/>
        <a:lstStyle/>
        <a:p>
          <a:endParaRPr lang="en-US" sz="2000"/>
        </a:p>
      </dgm:t>
    </dgm:pt>
    <dgm:pt modelId="{8CB34427-BA24-4556-8187-282DFEDF65C2}" type="pres">
      <dgm:prSet presAssocID="{BE741110-5752-401B-B40E-B1B3F19002E3}" presName="Name0" presStyleCnt="0">
        <dgm:presLayoutVars>
          <dgm:chMax val="7"/>
          <dgm:chPref val="7"/>
          <dgm:dir/>
        </dgm:presLayoutVars>
      </dgm:prSet>
      <dgm:spPr/>
    </dgm:pt>
    <dgm:pt modelId="{82CCCF67-9AF8-4533-993A-7ADD6228AA18}" type="pres">
      <dgm:prSet presAssocID="{BE741110-5752-401B-B40E-B1B3F19002E3}" presName="Name1" presStyleCnt="0"/>
      <dgm:spPr/>
    </dgm:pt>
    <dgm:pt modelId="{D59DCECE-3B8A-4DB4-8673-DDEEC67BDC95}" type="pres">
      <dgm:prSet presAssocID="{BE741110-5752-401B-B40E-B1B3F19002E3}" presName="cycle" presStyleCnt="0"/>
      <dgm:spPr/>
    </dgm:pt>
    <dgm:pt modelId="{F3E41EC6-86D5-4BE5-9090-7624D48291FF}" type="pres">
      <dgm:prSet presAssocID="{BE741110-5752-401B-B40E-B1B3F19002E3}" presName="srcNode" presStyleLbl="node1" presStyleIdx="0" presStyleCnt="3"/>
      <dgm:spPr/>
    </dgm:pt>
    <dgm:pt modelId="{43FFCDE0-DDBA-4EB3-A218-31566338386F}" type="pres">
      <dgm:prSet presAssocID="{BE741110-5752-401B-B40E-B1B3F19002E3}" presName="conn" presStyleLbl="parChTrans1D2" presStyleIdx="0" presStyleCnt="1"/>
      <dgm:spPr/>
    </dgm:pt>
    <dgm:pt modelId="{AFB7D750-270C-45DB-97A0-A9212D2936C1}" type="pres">
      <dgm:prSet presAssocID="{BE741110-5752-401B-B40E-B1B3F19002E3}" presName="extraNode" presStyleLbl="node1" presStyleIdx="0" presStyleCnt="3"/>
      <dgm:spPr/>
    </dgm:pt>
    <dgm:pt modelId="{B887824D-31F7-489A-B655-4E1F2E52CF25}" type="pres">
      <dgm:prSet presAssocID="{BE741110-5752-401B-B40E-B1B3F19002E3}" presName="dstNode" presStyleLbl="node1" presStyleIdx="0" presStyleCnt="3"/>
      <dgm:spPr/>
    </dgm:pt>
    <dgm:pt modelId="{2F3E6B61-B0C3-463B-B936-D06EAC7D3829}" type="pres">
      <dgm:prSet presAssocID="{ACE35018-D0B1-4BA9-A215-A5C1BCAE671A}" presName="text_1" presStyleLbl="node1" presStyleIdx="0" presStyleCnt="3">
        <dgm:presLayoutVars>
          <dgm:bulletEnabled val="1"/>
        </dgm:presLayoutVars>
      </dgm:prSet>
      <dgm:spPr/>
    </dgm:pt>
    <dgm:pt modelId="{0A7A8020-6517-4B8F-A2B8-ADCE1BB52453}" type="pres">
      <dgm:prSet presAssocID="{ACE35018-D0B1-4BA9-A215-A5C1BCAE671A}" presName="accent_1" presStyleCnt="0"/>
      <dgm:spPr/>
    </dgm:pt>
    <dgm:pt modelId="{B579C998-D6BF-4CDB-AC94-7B80DFF66F60}" type="pres">
      <dgm:prSet presAssocID="{ACE35018-D0B1-4BA9-A215-A5C1BCAE671A}" presName="accentRepeatNode" presStyleLbl="solidFgAcc1" presStyleIdx="0" presStyleCnt="3"/>
      <dgm:spPr/>
    </dgm:pt>
    <dgm:pt modelId="{887E9D23-A5DE-4A70-A5DB-907DFA581A55}" type="pres">
      <dgm:prSet presAssocID="{B3C955B1-0153-4B1C-A76B-EC1A898B0BAB}" presName="text_2" presStyleLbl="node1" presStyleIdx="1" presStyleCnt="3" custScaleY="149591">
        <dgm:presLayoutVars>
          <dgm:bulletEnabled val="1"/>
        </dgm:presLayoutVars>
      </dgm:prSet>
      <dgm:spPr/>
    </dgm:pt>
    <dgm:pt modelId="{CA085CEC-1789-4E5D-A8DD-EB69CDA2CB78}" type="pres">
      <dgm:prSet presAssocID="{B3C955B1-0153-4B1C-A76B-EC1A898B0BAB}" presName="accent_2" presStyleCnt="0"/>
      <dgm:spPr/>
    </dgm:pt>
    <dgm:pt modelId="{B099E406-C8CD-4E48-AB1D-6BBEDCBCF632}" type="pres">
      <dgm:prSet presAssocID="{B3C955B1-0153-4B1C-A76B-EC1A898B0BAB}" presName="accentRepeatNode" presStyleLbl="solidFgAcc1" presStyleIdx="1" presStyleCnt="3"/>
      <dgm:spPr/>
    </dgm:pt>
    <dgm:pt modelId="{82084EF3-8F28-4A50-8D62-DF6382976968}" type="pres">
      <dgm:prSet presAssocID="{24B49F1F-1468-4A42-8A5D-71D7BB5E639B}" presName="text_3" presStyleLbl="node1" presStyleIdx="2" presStyleCnt="3" custScaleY="110816">
        <dgm:presLayoutVars>
          <dgm:bulletEnabled val="1"/>
        </dgm:presLayoutVars>
      </dgm:prSet>
      <dgm:spPr/>
    </dgm:pt>
    <dgm:pt modelId="{6ECB7B6F-8C7D-4EEB-8E39-6EDBD84949F8}" type="pres">
      <dgm:prSet presAssocID="{24B49F1F-1468-4A42-8A5D-71D7BB5E639B}" presName="accent_3" presStyleCnt="0"/>
      <dgm:spPr/>
    </dgm:pt>
    <dgm:pt modelId="{99E9025C-4935-4A1D-AF43-5B92E40AB84D}" type="pres">
      <dgm:prSet presAssocID="{24B49F1F-1468-4A42-8A5D-71D7BB5E639B}" presName="accentRepeatNode" presStyleLbl="solidFgAcc1" presStyleIdx="2" presStyleCnt="3"/>
      <dgm:spPr/>
    </dgm:pt>
  </dgm:ptLst>
  <dgm:cxnLst>
    <dgm:cxn modelId="{95BF850C-42C6-4230-8216-7054EE02A3B1}" type="presOf" srcId="{D837A0AE-E0A1-45F5-92D6-15D028165918}" destId="{43FFCDE0-DDBA-4EB3-A218-31566338386F}" srcOrd="0" destOrd="0" presId="urn:microsoft.com/office/officeart/2008/layout/VerticalCurvedList"/>
    <dgm:cxn modelId="{F74E2837-DEE0-4E73-BCD8-4FE613C9DD3E}" type="presOf" srcId="{B3C955B1-0153-4B1C-A76B-EC1A898B0BAB}" destId="{887E9D23-A5DE-4A70-A5DB-907DFA581A55}" srcOrd="0" destOrd="0" presId="urn:microsoft.com/office/officeart/2008/layout/VerticalCurvedList"/>
    <dgm:cxn modelId="{8AD4EE5E-9A15-4B10-84BD-448B6DD12C7B}" srcId="{BE741110-5752-401B-B40E-B1B3F19002E3}" destId="{24B49F1F-1468-4A42-8A5D-71D7BB5E639B}" srcOrd="2" destOrd="0" parTransId="{BBFD3F01-97D6-4F40-868E-E258EA03EF2B}" sibTransId="{D6C69A88-E6C6-49AC-A7E4-7B275AB7D464}"/>
    <dgm:cxn modelId="{642E8168-807A-4C4F-A473-7D2056C032BE}" type="presOf" srcId="{24B49F1F-1468-4A42-8A5D-71D7BB5E639B}" destId="{82084EF3-8F28-4A50-8D62-DF6382976968}" srcOrd="0" destOrd="0" presId="urn:microsoft.com/office/officeart/2008/layout/VerticalCurvedList"/>
    <dgm:cxn modelId="{D4E6EA85-5DE9-426E-A70A-4DB1120EF311}" type="presOf" srcId="{BE741110-5752-401B-B40E-B1B3F19002E3}" destId="{8CB34427-BA24-4556-8187-282DFEDF65C2}" srcOrd="0" destOrd="0" presId="urn:microsoft.com/office/officeart/2008/layout/VerticalCurvedList"/>
    <dgm:cxn modelId="{3BA065AC-5C34-4810-8E03-95BB2D36DCAE}" type="presOf" srcId="{ACE35018-D0B1-4BA9-A215-A5C1BCAE671A}" destId="{2F3E6B61-B0C3-463B-B936-D06EAC7D3829}" srcOrd="0" destOrd="0" presId="urn:microsoft.com/office/officeart/2008/layout/VerticalCurvedList"/>
    <dgm:cxn modelId="{1DBE57AD-1946-4064-9A4E-CE4183B51071}" srcId="{BE741110-5752-401B-B40E-B1B3F19002E3}" destId="{B3C955B1-0153-4B1C-A76B-EC1A898B0BAB}" srcOrd="1" destOrd="0" parTransId="{53A7CB78-64EB-44A9-A4A9-765293D6D76B}" sibTransId="{A1CFAA7A-3E95-41F3-BBEF-73F875F923A9}"/>
    <dgm:cxn modelId="{7AC6E8F2-2B63-4AB7-AA14-721716AA8527}" srcId="{BE741110-5752-401B-B40E-B1B3F19002E3}" destId="{ACE35018-D0B1-4BA9-A215-A5C1BCAE671A}" srcOrd="0" destOrd="0" parTransId="{005729D4-C7DD-425F-B559-2D30EA5BE89B}" sibTransId="{D837A0AE-E0A1-45F5-92D6-15D028165918}"/>
    <dgm:cxn modelId="{D9A6B6F6-11BF-468B-BA13-9A60366D285F}" type="presParOf" srcId="{8CB34427-BA24-4556-8187-282DFEDF65C2}" destId="{82CCCF67-9AF8-4533-993A-7ADD6228AA18}" srcOrd="0" destOrd="0" presId="urn:microsoft.com/office/officeart/2008/layout/VerticalCurvedList"/>
    <dgm:cxn modelId="{D0E72727-4CC2-4C1D-8189-35D22337CB41}" type="presParOf" srcId="{82CCCF67-9AF8-4533-993A-7ADD6228AA18}" destId="{D59DCECE-3B8A-4DB4-8673-DDEEC67BDC95}" srcOrd="0" destOrd="0" presId="urn:microsoft.com/office/officeart/2008/layout/VerticalCurvedList"/>
    <dgm:cxn modelId="{81725FC9-8A82-4218-BB41-8DCB4C809B27}" type="presParOf" srcId="{D59DCECE-3B8A-4DB4-8673-DDEEC67BDC95}" destId="{F3E41EC6-86D5-4BE5-9090-7624D48291FF}" srcOrd="0" destOrd="0" presId="urn:microsoft.com/office/officeart/2008/layout/VerticalCurvedList"/>
    <dgm:cxn modelId="{ABA3ACC6-5444-41CE-BE38-0E19F69A6FCA}" type="presParOf" srcId="{D59DCECE-3B8A-4DB4-8673-DDEEC67BDC95}" destId="{43FFCDE0-DDBA-4EB3-A218-31566338386F}" srcOrd="1" destOrd="0" presId="urn:microsoft.com/office/officeart/2008/layout/VerticalCurvedList"/>
    <dgm:cxn modelId="{C2284B58-CC8D-4D90-9B73-FF0920E5EF68}" type="presParOf" srcId="{D59DCECE-3B8A-4DB4-8673-DDEEC67BDC95}" destId="{AFB7D750-270C-45DB-97A0-A9212D2936C1}" srcOrd="2" destOrd="0" presId="urn:microsoft.com/office/officeart/2008/layout/VerticalCurvedList"/>
    <dgm:cxn modelId="{06F822F4-2B70-4081-9754-FE1C69EC8A05}" type="presParOf" srcId="{D59DCECE-3B8A-4DB4-8673-DDEEC67BDC95}" destId="{B887824D-31F7-489A-B655-4E1F2E52CF25}" srcOrd="3" destOrd="0" presId="urn:microsoft.com/office/officeart/2008/layout/VerticalCurvedList"/>
    <dgm:cxn modelId="{ECE53A46-E077-432A-952B-544D7FC337D1}" type="presParOf" srcId="{82CCCF67-9AF8-4533-993A-7ADD6228AA18}" destId="{2F3E6B61-B0C3-463B-B936-D06EAC7D3829}" srcOrd="1" destOrd="0" presId="urn:microsoft.com/office/officeart/2008/layout/VerticalCurvedList"/>
    <dgm:cxn modelId="{46201B04-EF12-4459-8BA4-0800DDA080E9}" type="presParOf" srcId="{82CCCF67-9AF8-4533-993A-7ADD6228AA18}" destId="{0A7A8020-6517-4B8F-A2B8-ADCE1BB52453}" srcOrd="2" destOrd="0" presId="urn:microsoft.com/office/officeart/2008/layout/VerticalCurvedList"/>
    <dgm:cxn modelId="{FF1C00F7-B248-4E61-96E1-4ADBE0A04DD5}" type="presParOf" srcId="{0A7A8020-6517-4B8F-A2B8-ADCE1BB52453}" destId="{B579C998-D6BF-4CDB-AC94-7B80DFF66F60}" srcOrd="0" destOrd="0" presId="urn:microsoft.com/office/officeart/2008/layout/VerticalCurvedList"/>
    <dgm:cxn modelId="{095D1340-68D6-4E3B-99CB-D9CC1DD7ECFC}" type="presParOf" srcId="{82CCCF67-9AF8-4533-993A-7ADD6228AA18}" destId="{887E9D23-A5DE-4A70-A5DB-907DFA581A55}" srcOrd="3" destOrd="0" presId="urn:microsoft.com/office/officeart/2008/layout/VerticalCurvedList"/>
    <dgm:cxn modelId="{58A5C931-39D6-4FFF-AE52-408E150A884E}" type="presParOf" srcId="{82CCCF67-9AF8-4533-993A-7ADD6228AA18}" destId="{CA085CEC-1789-4E5D-A8DD-EB69CDA2CB78}" srcOrd="4" destOrd="0" presId="urn:microsoft.com/office/officeart/2008/layout/VerticalCurvedList"/>
    <dgm:cxn modelId="{9F1FA86E-F78B-4976-96D5-2909F734499E}" type="presParOf" srcId="{CA085CEC-1789-4E5D-A8DD-EB69CDA2CB78}" destId="{B099E406-C8CD-4E48-AB1D-6BBEDCBCF632}" srcOrd="0" destOrd="0" presId="urn:microsoft.com/office/officeart/2008/layout/VerticalCurvedList"/>
    <dgm:cxn modelId="{23D724AD-135D-49CA-8684-BBA6CB1E5469}" type="presParOf" srcId="{82CCCF67-9AF8-4533-993A-7ADD6228AA18}" destId="{82084EF3-8F28-4A50-8D62-DF6382976968}" srcOrd="5" destOrd="0" presId="urn:microsoft.com/office/officeart/2008/layout/VerticalCurvedList"/>
    <dgm:cxn modelId="{AAD2BF41-FDD6-4F10-B12D-0AAD06FDC001}" type="presParOf" srcId="{82CCCF67-9AF8-4533-993A-7ADD6228AA18}" destId="{6ECB7B6F-8C7D-4EEB-8E39-6EDBD84949F8}" srcOrd="6" destOrd="0" presId="urn:microsoft.com/office/officeart/2008/layout/VerticalCurvedList"/>
    <dgm:cxn modelId="{14A9031A-DC30-4BFA-9C00-5357EE83C7DA}" type="presParOf" srcId="{6ECB7B6F-8C7D-4EEB-8E39-6EDBD84949F8}" destId="{99E9025C-4935-4A1D-AF43-5B92E40AB84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29313F-C5A2-4D5E-8451-E8D4C273033E}" type="doc">
      <dgm:prSet loTypeId="urn:microsoft.com/office/officeart/2005/8/layout/rings+Icon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487A236-BBB8-4F92-8C4B-408E507634DD}">
      <dgm:prSet phldrT="[Text]"/>
      <dgm:spPr/>
      <dgm:t>
        <a:bodyPr/>
        <a:lstStyle/>
        <a:p>
          <a:r>
            <a:rPr lang="en-US" dirty="0"/>
            <a:t>Poverty Population</a:t>
          </a:r>
        </a:p>
      </dgm:t>
    </dgm:pt>
    <dgm:pt modelId="{76AF19FC-C8E1-471E-BD60-39EEE8FA941B}" type="parTrans" cxnId="{F8951CE6-A7F0-430D-A883-A6AF79CB12C4}">
      <dgm:prSet/>
      <dgm:spPr/>
      <dgm:t>
        <a:bodyPr/>
        <a:lstStyle/>
        <a:p>
          <a:endParaRPr lang="en-US"/>
        </a:p>
      </dgm:t>
    </dgm:pt>
    <dgm:pt modelId="{6E2B9356-CD52-4E72-87F8-3358EC46C9CF}" type="sibTrans" cxnId="{F8951CE6-A7F0-430D-A883-A6AF79CB12C4}">
      <dgm:prSet/>
      <dgm:spPr/>
      <dgm:t>
        <a:bodyPr/>
        <a:lstStyle/>
        <a:p>
          <a:endParaRPr lang="en-US"/>
        </a:p>
      </dgm:t>
    </dgm:pt>
    <dgm:pt modelId="{CA749E9D-8A6A-432A-BE50-8E9C0BE15902}">
      <dgm:prSet phldrT="[Text]"/>
      <dgm:spPr/>
      <dgm:t>
        <a:bodyPr/>
        <a:lstStyle/>
        <a:p>
          <a:r>
            <a:rPr lang="en-US" dirty="0"/>
            <a:t>Minority Population</a:t>
          </a:r>
        </a:p>
      </dgm:t>
    </dgm:pt>
    <dgm:pt modelId="{FEEEC487-36BF-4183-8EA6-71F3C12F2DF7}" type="parTrans" cxnId="{1FA43B3A-0227-4EB6-956C-EBCE9B273676}">
      <dgm:prSet/>
      <dgm:spPr/>
      <dgm:t>
        <a:bodyPr/>
        <a:lstStyle/>
        <a:p>
          <a:endParaRPr lang="en-US"/>
        </a:p>
      </dgm:t>
    </dgm:pt>
    <dgm:pt modelId="{FC781755-8441-48F1-94E5-EC3312023AC0}" type="sibTrans" cxnId="{1FA43B3A-0227-4EB6-956C-EBCE9B273676}">
      <dgm:prSet/>
      <dgm:spPr/>
      <dgm:t>
        <a:bodyPr/>
        <a:lstStyle/>
        <a:p>
          <a:endParaRPr lang="en-US"/>
        </a:p>
      </dgm:t>
    </dgm:pt>
    <dgm:pt modelId="{3A7EC9D1-EBE8-4EB4-ABB9-A1A85E08F453}">
      <dgm:prSet phldrT="[Text]"/>
      <dgm:spPr/>
      <dgm:t>
        <a:bodyPr/>
        <a:lstStyle/>
        <a:p>
          <a:r>
            <a:rPr lang="en-US" dirty="0"/>
            <a:t>Households with 1 or More Cars</a:t>
          </a:r>
        </a:p>
      </dgm:t>
    </dgm:pt>
    <dgm:pt modelId="{D1616086-D118-4475-BA88-A756BD87182B}" type="parTrans" cxnId="{DD27699D-7BE4-4CD5-A56C-CB04905C180B}">
      <dgm:prSet/>
      <dgm:spPr/>
      <dgm:t>
        <a:bodyPr/>
        <a:lstStyle/>
        <a:p>
          <a:endParaRPr lang="en-US"/>
        </a:p>
      </dgm:t>
    </dgm:pt>
    <dgm:pt modelId="{3B264C30-2901-40EB-8665-4DBEF058DD70}" type="sibTrans" cxnId="{DD27699D-7BE4-4CD5-A56C-CB04905C180B}">
      <dgm:prSet/>
      <dgm:spPr/>
      <dgm:t>
        <a:bodyPr/>
        <a:lstStyle/>
        <a:p>
          <a:endParaRPr lang="en-US"/>
        </a:p>
      </dgm:t>
    </dgm:pt>
    <dgm:pt modelId="{81B29FE3-2B69-481A-88B0-C9985AA464C8}">
      <dgm:prSet phldrT="[Text]"/>
      <dgm:spPr/>
      <dgm:t>
        <a:bodyPr/>
        <a:lstStyle/>
        <a:p>
          <a:r>
            <a:rPr lang="en-US" dirty="0"/>
            <a:t>Proximity to Public Chargers</a:t>
          </a:r>
        </a:p>
      </dgm:t>
    </dgm:pt>
    <dgm:pt modelId="{793C8387-1B71-46A6-8454-4C4AB39259F6}" type="parTrans" cxnId="{3A638679-7187-4E97-8EF4-92BF13E9F434}">
      <dgm:prSet/>
      <dgm:spPr/>
      <dgm:t>
        <a:bodyPr/>
        <a:lstStyle/>
        <a:p>
          <a:endParaRPr lang="en-US"/>
        </a:p>
      </dgm:t>
    </dgm:pt>
    <dgm:pt modelId="{D8DDE528-4709-43B4-89F4-CA2DE3767B40}" type="sibTrans" cxnId="{3A638679-7187-4E97-8EF4-92BF13E9F434}">
      <dgm:prSet/>
      <dgm:spPr/>
      <dgm:t>
        <a:bodyPr/>
        <a:lstStyle/>
        <a:p>
          <a:endParaRPr lang="en-US"/>
        </a:p>
      </dgm:t>
    </dgm:pt>
    <dgm:pt modelId="{8C1FEA38-B021-4E7E-B455-B3C9058E768B}">
      <dgm:prSet phldrT="[Text]"/>
      <dgm:spPr/>
      <dgm:t>
        <a:bodyPr/>
        <a:lstStyle/>
        <a:p>
          <a:r>
            <a:rPr lang="en-US" dirty="0"/>
            <a:t>Public Transit Usage</a:t>
          </a:r>
        </a:p>
      </dgm:t>
    </dgm:pt>
    <dgm:pt modelId="{DEB039BB-E8EB-4E55-9337-A7D635138E5D}" type="parTrans" cxnId="{3F895C04-FB78-40D1-BD35-6063A7507D9B}">
      <dgm:prSet/>
      <dgm:spPr/>
      <dgm:t>
        <a:bodyPr/>
        <a:lstStyle/>
        <a:p>
          <a:endParaRPr lang="en-US"/>
        </a:p>
      </dgm:t>
    </dgm:pt>
    <dgm:pt modelId="{BAA5CE38-170D-47A1-ABEB-B47395CDF83C}" type="sibTrans" cxnId="{3F895C04-FB78-40D1-BD35-6063A7507D9B}">
      <dgm:prSet/>
      <dgm:spPr/>
      <dgm:t>
        <a:bodyPr/>
        <a:lstStyle/>
        <a:p>
          <a:endParaRPr lang="en-US"/>
        </a:p>
      </dgm:t>
    </dgm:pt>
    <dgm:pt modelId="{19EDE303-EEDE-44EA-BD99-6E73231A2C44}">
      <dgm:prSet phldrT="[Text]"/>
      <dgm:spPr/>
      <dgm:t>
        <a:bodyPr/>
        <a:lstStyle/>
        <a:p>
          <a:endParaRPr lang="en-US"/>
        </a:p>
      </dgm:t>
    </dgm:pt>
    <dgm:pt modelId="{E73DE92F-FA8A-4AB4-99B5-E98725606EB6}" type="parTrans" cxnId="{196B87A7-C8EC-4C43-9403-2CEB00B0A4BE}">
      <dgm:prSet/>
      <dgm:spPr/>
      <dgm:t>
        <a:bodyPr/>
        <a:lstStyle/>
        <a:p>
          <a:endParaRPr lang="en-US"/>
        </a:p>
      </dgm:t>
    </dgm:pt>
    <dgm:pt modelId="{EC8B90A1-3479-4D8C-ADE4-C4A383691408}" type="sibTrans" cxnId="{196B87A7-C8EC-4C43-9403-2CEB00B0A4BE}">
      <dgm:prSet/>
      <dgm:spPr/>
      <dgm:t>
        <a:bodyPr/>
        <a:lstStyle/>
        <a:p>
          <a:endParaRPr lang="en-US"/>
        </a:p>
      </dgm:t>
    </dgm:pt>
    <dgm:pt modelId="{B9E32A9B-0DDD-46BF-A7E8-82F0597F365B}">
      <dgm:prSet phldrT="[Text]"/>
      <dgm:spPr/>
      <dgm:t>
        <a:bodyPr/>
        <a:lstStyle/>
        <a:p>
          <a:r>
            <a:rPr lang="en-US" dirty="0"/>
            <a:t>Housing Age</a:t>
          </a:r>
        </a:p>
      </dgm:t>
    </dgm:pt>
    <dgm:pt modelId="{D1A6FE2A-9F96-46CB-994B-8EE397C4E728}" type="parTrans" cxnId="{D8A28377-2949-4EC4-85B1-41C34405A5F1}">
      <dgm:prSet/>
      <dgm:spPr/>
      <dgm:t>
        <a:bodyPr/>
        <a:lstStyle/>
        <a:p>
          <a:endParaRPr lang="en-US"/>
        </a:p>
      </dgm:t>
    </dgm:pt>
    <dgm:pt modelId="{3E95CAF7-E8CA-4EE4-B181-D18886608CBA}" type="sibTrans" cxnId="{D8A28377-2949-4EC4-85B1-41C34405A5F1}">
      <dgm:prSet/>
      <dgm:spPr/>
      <dgm:t>
        <a:bodyPr/>
        <a:lstStyle/>
        <a:p>
          <a:endParaRPr lang="en-US"/>
        </a:p>
      </dgm:t>
    </dgm:pt>
    <dgm:pt modelId="{5743F9FC-EE33-4375-9B16-201B3830CF9D}">
      <dgm:prSet phldrT="[Text]"/>
      <dgm:spPr/>
      <dgm:t>
        <a:bodyPr/>
        <a:lstStyle/>
        <a:p>
          <a:r>
            <a:rPr lang="en-US" dirty="0"/>
            <a:t>Single vs. Multi Family Housing</a:t>
          </a:r>
        </a:p>
      </dgm:t>
    </dgm:pt>
    <dgm:pt modelId="{E5D19BCC-22D0-4692-81B2-F6689935B78A}" type="parTrans" cxnId="{92DCADDE-871C-4C0B-A1F4-4E76060C7C1F}">
      <dgm:prSet/>
      <dgm:spPr/>
      <dgm:t>
        <a:bodyPr/>
        <a:lstStyle/>
        <a:p>
          <a:endParaRPr lang="en-US"/>
        </a:p>
      </dgm:t>
    </dgm:pt>
    <dgm:pt modelId="{B535E565-4F79-4C49-A202-E44655110675}" type="sibTrans" cxnId="{92DCADDE-871C-4C0B-A1F4-4E76060C7C1F}">
      <dgm:prSet/>
      <dgm:spPr/>
      <dgm:t>
        <a:bodyPr/>
        <a:lstStyle/>
        <a:p>
          <a:endParaRPr lang="en-US"/>
        </a:p>
      </dgm:t>
    </dgm:pt>
    <dgm:pt modelId="{C3F3A58E-5945-46CE-8035-1638569B4594}" type="pres">
      <dgm:prSet presAssocID="{0E29313F-C5A2-4D5E-8451-E8D4C273033E}" presName="Name0" presStyleCnt="0">
        <dgm:presLayoutVars>
          <dgm:chMax val="7"/>
          <dgm:dir/>
          <dgm:resizeHandles val="exact"/>
        </dgm:presLayoutVars>
      </dgm:prSet>
      <dgm:spPr/>
    </dgm:pt>
    <dgm:pt modelId="{5A48F9D0-D4A3-4A22-9514-14483FCDD58E}" type="pres">
      <dgm:prSet presAssocID="{0E29313F-C5A2-4D5E-8451-E8D4C273033E}" presName="ellipse1" presStyleLbl="vennNode1" presStyleIdx="0" presStyleCnt="7">
        <dgm:presLayoutVars>
          <dgm:bulletEnabled val="1"/>
        </dgm:presLayoutVars>
      </dgm:prSet>
      <dgm:spPr/>
    </dgm:pt>
    <dgm:pt modelId="{FEEB12D0-0B4B-4EF8-8A2C-B4D9301A25DD}" type="pres">
      <dgm:prSet presAssocID="{0E29313F-C5A2-4D5E-8451-E8D4C273033E}" presName="ellipse2" presStyleLbl="vennNode1" presStyleIdx="1" presStyleCnt="7">
        <dgm:presLayoutVars>
          <dgm:bulletEnabled val="1"/>
        </dgm:presLayoutVars>
      </dgm:prSet>
      <dgm:spPr/>
    </dgm:pt>
    <dgm:pt modelId="{015523D1-4E22-4A77-8004-10713C4C170C}" type="pres">
      <dgm:prSet presAssocID="{0E29313F-C5A2-4D5E-8451-E8D4C273033E}" presName="ellipse3" presStyleLbl="vennNode1" presStyleIdx="2" presStyleCnt="7">
        <dgm:presLayoutVars>
          <dgm:bulletEnabled val="1"/>
        </dgm:presLayoutVars>
      </dgm:prSet>
      <dgm:spPr/>
    </dgm:pt>
    <dgm:pt modelId="{121F19C4-81E2-4A49-8B15-919A6B21EF4D}" type="pres">
      <dgm:prSet presAssocID="{0E29313F-C5A2-4D5E-8451-E8D4C273033E}" presName="ellipse4" presStyleLbl="vennNode1" presStyleIdx="3" presStyleCnt="7">
        <dgm:presLayoutVars>
          <dgm:bulletEnabled val="1"/>
        </dgm:presLayoutVars>
      </dgm:prSet>
      <dgm:spPr/>
    </dgm:pt>
    <dgm:pt modelId="{4B612599-FC5D-4370-A1E3-5F0417F4D945}" type="pres">
      <dgm:prSet presAssocID="{0E29313F-C5A2-4D5E-8451-E8D4C273033E}" presName="ellipse5" presStyleLbl="vennNode1" presStyleIdx="4" presStyleCnt="7">
        <dgm:presLayoutVars>
          <dgm:bulletEnabled val="1"/>
        </dgm:presLayoutVars>
      </dgm:prSet>
      <dgm:spPr/>
    </dgm:pt>
    <dgm:pt modelId="{8299AD49-C824-4F57-B84E-941C993C2337}" type="pres">
      <dgm:prSet presAssocID="{0E29313F-C5A2-4D5E-8451-E8D4C273033E}" presName="ellipse6" presStyleLbl="vennNode1" presStyleIdx="5" presStyleCnt="7">
        <dgm:presLayoutVars>
          <dgm:bulletEnabled val="1"/>
        </dgm:presLayoutVars>
      </dgm:prSet>
      <dgm:spPr/>
    </dgm:pt>
    <dgm:pt modelId="{38D8EEA7-6D00-4A41-A2A8-6B30E7CB0DDB}" type="pres">
      <dgm:prSet presAssocID="{0E29313F-C5A2-4D5E-8451-E8D4C273033E}" presName="ellipse7" presStyleLbl="vennNode1" presStyleIdx="6" presStyleCnt="7">
        <dgm:presLayoutVars>
          <dgm:bulletEnabled val="1"/>
        </dgm:presLayoutVars>
      </dgm:prSet>
      <dgm:spPr/>
    </dgm:pt>
  </dgm:ptLst>
  <dgm:cxnLst>
    <dgm:cxn modelId="{3F895C04-FB78-40D1-BD35-6063A7507D9B}" srcId="{0E29313F-C5A2-4D5E-8451-E8D4C273033E}" destId="{8C1FEA38-B021-4E7E-B455-B3C9058E768B}" srcOrd="4" destOrd="0" parTransId="{DEB039BB-E8EB-4E55-9337-A7D635138E5D}" sibTransId="{BAA5CE38-170D-47A1-ABEB-B47395CDF83C}"/>
    <dgm:cxn modelId="{F6F6C237-7A90-4FF5-8FC4-BA70C41B3A81}" type="presOf" srcId="{CA749E9D-8A6A-432A-BE50-8E9C0BE15902}" destId="{FEEB12D0-0B4B-4EF8-8A2C-B4D9301A25DD}" srcOrd="0" destOrd="0" presId="urn:microsoft.com/office/officeart/2005/8/layout/rings+Icon"/>
    <dgm:cxn modelId="{1FA43B3A-0227-4EB6-956C-EBCE9B273676}" srcId="{0E29313F-C5A2-4D5E-8451-E8D4C273033E}" destId="{CA749E9D-8A6A-432A-BE50-8E9C0BE15902}" srcOrd="1" destOrd="0" parTransId="{FEEEC487-36BF-4183-8EA6-71F3C12F2DF7}" sibTransId="{FC781755-8441-48F1-94E5-EC3312023AC0}"/>
    <dgm:cxn modelId="{80828C41-D05A-430A-8376-0410AD66200C}" type="presOf" srcId="{0E29313F-C5A2-4D5E-8451-E8D4C273033E}" destId="{C3F3A58E-5945-46CE-8035-1638569B4594}" srcOrd="0" destOrd="0" presId="urn:microsoft.com/office/officeart/2005/8/layout/rings+Icon"/>
    <dgm:cxn modelId="{54D7A362-A7BD-4B90-BB0C-DFBB8AD22DAC}" type="presOf" srcId="{3A7EC9D1-EBE8-4EB4-ABB9-A1A85E08F453}" destId="{015523D1-4E22-4A77-8004-10713C4C170C}" srcOrd="0" destOrd="0" presId="urn:microsoft.com/office/officeart/2005/8/layout/rings+Icon"/>
    <dgm:cxn modelId="{D8A28377-2949-4EC4-85B1-41C34405A5F1}" srcId="{0E29313F-C5A2-4D5E-8451-E8D4C273033E}" destId="{B9E32A9B-0DDD-46BF-A7E8-82F0597F365B}" srcOrd="5" destOrd="0" parTransId="{D1A6FE2A-9F96-46CB-994B-8EE397C4E728}" sibTransId="{3E95CAF7-E8CA-4EE4-B181-D18886608CBA}"/>
    <dgm:cxn modelId="{3A638679-7187-4E97-8EF4-92BF13E9F434}" srcId="{0E29313F-C5A2-4D5E-8451-E8D4C273033E}" destId="{81B29FE3-2B69-481A-88B0-C9985AA464C8}" srcOrd="3" destOrd="0" parTransId="{793C8387-1B71-46A6-8454-4C4AB39259F6}" sibTransId="{D8DDE528-4709-43B4-89F4-CA2DE3767B40}"/>
    <dgm:cxn modelId="{DD27699D-7BE4-4CD5-A56C-CB04905C180B}" srcId="{0E29313F-C5A2-4D5E-8451-E8D4C273033E}" destId="{3A7EC9D1-EBE8-4EB4-ABB9-A1A85E08F453}" srcOrd="2" destOrd="0" parTransId="{D1616086-D118-4475-BA88-A756BD87182B}" sibTransId="{3B264C30-2901-40EB-8665-4DBEF058DD70}"/>
    <dgm:cxn modelId="{860B4DA2-2B47-4F5C-A7F1-1A181C216E4A}" type="presOf" srcId="{8C1FEA38-B021-4E7E-B455-B3C9058E768B}" destId="{4B612599-FC5D-4370-A1E3-5F0417F4D945}" srcOrd="0" destOrd="0" presId="urn:microsoft.com/office/officeart/2005/8/layout/rings+Icon"/>
    <dgm:cxn modelId="{196B87A7-C8EC-4C43-9403-2CEB00B0A4BE}" srcId="{0E29313F-C5A2-4D5E-8451-E8D4C273033E}" destId="{19EDE303-EEDE-44EA-BD99-6E73231A2C44}" srcOrd="7" destOrd="0" parTransId="{E73DE92F-FA8A-4AB4-99B5-E98725606EB6}" sibTransId="{EC8B90A1-3479-4D8C-ADE4-C4A383691408}"/>
    <dgm:cxn modelId="{A64812BE-85E9-4BA6-85E9-582F9BF0AC8F}" type="presOf" srcId="{6487A236-BBB8-4F92-8C4B-408E507634DD}" destId="{5A48F9D0-D4A3-4A22-9514-14483FCDD58E}" srcOrd="0" destOrd="0" presId="urn:microsoft.com/office/officeart/2005/8/layout/rings+Icon"/>
    <dgm:cxn modelId="{22A9DFC2-6BF5-49DC-96CE-2AE41C21E323}" type="presOf" srcId="{5743F9FC-EE33-4375-9B16-201B3830CF9D}" destId="{38D8EEA7-6D00-4A41-A2A8-6B30E7CB0DDB}" srcOrd="0" destOrd="0" presId="urn:microsoft.com/office/officeart/2005/8/layout/rings+Icon"/>
    <dgm:cxn modelId="{4F5CDDCB-029A-4B61-BAE4-803F9BED4EF7}" type="presOf" srcId="{B9E32A9B-0DDD-46BF-A7E8-82F0597F365B}" destId="{8299AD49-C824-4F57-B84E-941C993C2337}" srcOrd="0" destOrd="0" presId="urn:microsoft.com/office/officeart/2005/8/layout/rings+Icon"/>
    <dgm:cxn modelId="{ECF679D8-D628-430A-A528-DE47694268FD}" type="presOf" srcId="{81B29FE3-2B69-481A-88B0-C9985AA464C8}" destId="{121F19C4-81E2-4A49-8B15-919A6B21EF4D}" srcOrd="0" destOrd="0" presId="urn:microsoft.com/office/officeart/2005/8/layout/rings+Icon"/>
    <dgm:cxn modelId="{92DCADDE-871C-4C0B-A1F4-4E76060C7C1F}" srcId="{0E29313F-C5A2-4D5E-8451-E8D4C273033E}" destId="{5743F9FC-EE33-4375-9B16-201B3830CF9D}" srcOrd="6" destOrd="0" parTransId="{E5D19BCC-22D0-4692-81B2-F6689935B78A}" sibTransId="{B535E565-4F79-4C49-A202-E44655110675}"/>
    <dgm:cxn modelId="{F8951CE6-A7F0-430D-A883-A6AF79CB12C4}" srcId="{0E29313F-C5A2-4D5E-8451-E8D4C273033E}" destId="{6487A236-BBB8-4F92-8C4B-408E507634DD}" srcOrd="0" destOrd="0" parTransId="{76AF19FC-C8E1-471E-BD60-39EEE8FA941B}" sibTransId="{6E2B9356-CD52-4E72-87F8-3358EC46C9CF}"/>
    <dgm:cxn modelId="{DEE87033-E1D8-4627-A022-CEFF72604B39}" type="presParOf" srcId="{C3F3A58E-5945-46CE-8035-1638569B4594}" destId="{5A48F9D0-D4A3-4A22-9514-14483FCDD58E}" srcOrd="0" destOrd="0" presId="urn:microsoft.com/office/officeart/2005/8/layout/rings+Icon"/>
    <dgm:cxn modelId="{4B335326-471F-4C06-8F38-4AB48D7D786B}" type="presParOf" srcId="{C3F3A58E-5945-46CE-8035-1638569B4594}" destId="{FEEB12D0-0B4B-4EF8-8A2C-B4D9301A25DD}" srcOrd="1" destOrd="0" presId="urn:microsoft.com/office/officeart/2005/8/layout/rings+Icon"/>
    <dgm:cxn modelId="{A8BAAC45-F3F4-4C20-B9A8-4E8AD2DC3849}" type="presParOf" srcId="{C3F3A58E-5945-46CE-8035-1638569B4594}" destId="{015523D1-4E22-4A77-8004-10713C4C170C}" srcOrd="2" destOrd="0" presId="urn:microsoft.com/office/officeart/2005/8/layout/rings+Icon"/>
    <dgm:cxn modelId="{1A205B4C-5D98-4B6D-999C-B2D3510D2EEC}" type="presParOf" srcId="{C3F3A58E-5945-46CE-8035-1638569B4594}" destId="{121F19C4-81E2-4A49-8B15-919A6B21EF4D}" srcOrd="3" destOrd="0" presId="urn:microsoft.com/office/officeart/2005/8/layout/rings+Icon"/>
    <dgm:cxn modelId="{76E87A8E-1CC8-4A9A-9717-3DF2154D6ABE}" type="presParOf" srcId="{C3F3A58E-5945-46CE-8035-1638569B4594}" destId="{4B612599-FC5D-4370-A1E3-5F0417F4D945}" srcOrd="4" destOrd="0" presId="urn:microsoft.com/office/officeart/2005/8/layout/rings+Icon"/>
    <dgm:cxn modelId="{83982E99-2313-4CC1-9DC2-CFA38DEB8B43}" type="presParOf" srcId="{C3F3A58E-5945-46CE-8035-1638569B4594}" destId="{8299AD49-C824-4F57-B84E-941C993C2337}" srcOrd="5" destOrd="0" presId="urn:microsoft.com/office/officeart/2005/8/layout/rings+Icon"/>
    <dgm:cxn modelId="{1923FDDC-0144-4F22-A8B0-30A6905DAF46}" type="presParOf" srcId="{C3F3A58E-5945-46CE-8035-1638569B4594}" destId="{38D8EEA7-6D00-4A41-A2A8-6B30E7CB0DDB}" srcOrd="6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FFCDE0-DDBA-4EB3-A218-31566338386F}">
      <dsp:nvSpPr>
        <dsp:cNvPr id="0" name=""/>
        <dsp:cNvSpPr/>
      </dsp:nvSpPr>
      <dsp:spPr>
        <a:xfrm>
          <a:off x="-6969102" y="-1065936"/>
          <a:ext cx="8297781" cy="8297781"/>
        </a:xfrm>
        <a:prstGeom prst="blockArc">
          <a:avLst>
            <a:gd name="adj1" fmla="val 18900000"/>
            <a:gd name="adj2" fmla="val 2700000"/>
            <a:gd name="adj3" fmla="val 260"/>
          </a:avLst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3E6B61-B0C3-463B-B936-D06EAC7D3829}">
      <dsp:nvSpPr>
        <dsp:cNvPr id="0" name=""/>
        <dsp:cNvSpPr/>
      </dsp:nvSpPr>
      <dsp:spPr>
        <a:xfrm>
          <a:off x="855828" y="616590"/>
          <a:ext cx="10625305" cy="123318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883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Fleet/Driver Guidance and Planning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Lato" panose="020F0502020204030203" pitchFamily="34" charset="0"/>
              <a:cs typeface="Times New Roman"/>
            </a:rPr>
            <a:t>- Support Transition to Zero Emission Vehicle (ZEV) and Other Alternative Fuel Technologies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Arial" panose="020B0604020202020204" pitchFamily="34" charset="0"/>
            <a:buNone/>
          </a:pPr>
          <a:r>
            <a:rPr lang="en-US" sz="1600" kern="1200">
              <a:latin typeface="Lato" panose="020F0502020204030203" pitchFamily="34" charset="0"/>
              <a:cs typeface="Times New Roman"/>
            </a:rPr>
            <a:t>- Assist Deployment of Clean Vehicle Technologies by Identifying, Promoting, and Providing Funding</a:t>
          </a:r>
          <a:endParaRPr lang="en-US" sz="1600" kern="1200"/>
        </a:p>
      </dsp:txBody>
      <dsp:txXfrm>
        <a:off x="855828" y="616590"/>
        <a:ext cx="10625305" cy="1233181"/>
      </dsp:txXfrm>
    </dsp:sp>
    <dsp:sp modelId="{B579C998-D6BF-4CDB-AC94-7B80DFF66F60}">
      <dsp:nvSpPr>
        <dsp:cNvPr id="0" name=""/>
        <dsp:cNvSpPr/>
      </dsp:nvSpPr>
      <dsp:spPr>
        <a:xfrm>
          <a:off x="85089" y="462443"/>
          <a:ext cx="1541477" cy="154147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7E9D23-A5DE-4A70-A5DB-907DFA581A55}">
      <dsp:nvSpPr>
        <dsp:cNvPr id="0" name=""/>
        <dsp:cNvSpPr/>
      </dsp:nvSpPr>
      <dsp:spPr>
        <a:xfrm>
          <a:off x="1304089" y="2160590"/>
          <a:ext cx="10177043" cy="184472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883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Infrastructure Planning &amp; Readiness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Lato" panose="020F0502020204030203" pitchFamily="34" charset="0"/>
            </a:rPr>
            <a:t>- Increase </a:t>
          </a:r>
          <a:r>
            <a:rPr lang="en-US" sz="1600" u="sng" kern="1200">
              <a:latin typeface="Lato" panose="020F0502020204030203" pitchFamily="34" charset="0"/>
            </a:rPr>
            <a:t>Equitable</a:t>
          </a:r>
          <a:r>
            <a:rPr lang="en-US" sz="1600" kern="1200">
              <a:latin typeface="Lato" panose="020F0502020204030203" pitchFamily="34" charset="0"/>
            </a:rPr>
            <a:t> Access to EV Charging Infrastructure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Lato" panose="020F0502020204030203" pitchFamily="34" charset="0"/>
            </a:rPr>
            <a:t>- Build Publicly-Accessible Infrastructure Network to Support ZEV Transition in Medium- and Heavy-Duty Sector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Lato" panose="020F0502020204030203" pitchFamily="34" charset="0"/>
            </a:rPr>
            <a:t>- Ensure Local Governments are Informed and Prepared to Support Local EV Adoption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Arial" panose="020B0604020202020204" pitchFamily="34" charset="0"/>
            <a:buNone/>
          </a:pPr>
          <a:r>
            <a:rPr lang="en-US" sz="1600" kern="1200">
              <a:latin typeface="Lato" panose="020F0502020204030203" pitchFamily="34" charset="0"/>
            </a:rPr>
            <a:t>- Reduce Barriers, Delay, and Cost in Local Infrastructure Development</a:t>
          </a:r>
        </a:p>
      </dsp:txBody>
      <dsp:txXfrm>
        <a:off x="1304089" y="2160590"/>
        <a:ext cx="10177043" cy="1844728"/>
      </dsp:txXfrm>
    </dsp:sp>
    <dsp:sp modelId="{B099E406-C8CD-4E48-AB1D-6BBEDCBCF632}">
      <dsp:nvSpPr>
        <dsp:cNvPr id="0" name=""/>
        <dsp:cNvSpPr/>
      </dsp:nvSpPr>
      <dsp:spPr>
        <a:xfrm>
          <a:off x="533351" y="2312215"/>
          <a:ext cx="1541477" cy="154147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084EF3-8F28-4A50-8D62-DF6382976968}">
      <dsp:nvSpPr>
        <dsp:cNvPr id="0" name=""/>
        <dsp:cNvSpPr/>
      </dsp:nvSpPr>
      <dsp:spPr>
        <a:xfrm>
          <a:off x="855828" y="4249445"/>
          <a:ext cx="10625305" cy="136656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883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Energy Integration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Lato" panose="020F0502020204030203" pitchFamily="34" charset="0"/>
            </a:rPr>
            <a:t>- Minimize Negative Electric Grid Impacts Associated with Transportation Electrification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Arial" panose="020B0604020202020204" pitchFamily="34" charset="0"/>
            <a:buNone/>
          </a:pPr>
          <a:r>
            <a:rPr lang="en-US" sz="1600" kern="1200">
              <a:latin typeface="Lato" panose="020F0502020204030203" pitchFamily="34" charset="0"/>
            </a:rPr>
            <a:t>- Increase Local Availability of Renewable Fuels (electricity, natural gas, hydrogen, biodiesel)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Arial" panose="020B0604020202020204" pitchFamily="34" charset="0"/>
            <a:buNone/>
          </a:pPr>
          <a:r>
            <a:rPr lang="en-US" sz="1600" kern="1200">
              <a:latin typeface="Lato" panose="020F0502020204030203" pitchFamily="34" charset="0"/>
            </a:rPr>
            <a:t>- Improve Resilience against Fuel/Energy Interruptions</a:t>
          </a:r>
          <a:endParaRPr lang="en-US" sz="1600" kern="1200"/>
        </a:p>
      </dsp:txBody>
      <dsp:txXfrm>
        <a:off x="855828" y="4249445"/>
        <a:ext cx="10625305" cy="1366562"/>
      </dsp:txXfrm>
    </dsp:sp>
    <dsp:sp modelId="{99E9025C-4935-4A1D-AF43-5B92E40AB84D}">
      <dsp:nvSpPr>
        <dsp:cNvPr id="0" name=""/>
        <dsp:cNvSpPr/>
      </dsp:nvSpPr>
      <dsp:spPr>
        <a:xfrm>
          <a:off x="85089" y="4161988"/>
          <a:ext cx="1541477" cy="154147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48F9D0-D4A3-4A22-9514-14483FCDD58E}">
      <dsp:nvSpPr>
        <dsp:cNvPr id="0" name=""/>
        <dsp:cNvSpPr/>
      </dsp:nvSpPr>
      <dsp:spPr>
        <a:xfrm>
          <a:off x="0" y="1186987"/>
          <a:ext cx="2168462" cy="216849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Poverty Population</a:t>
          </a:r>
        </a:p>
      </dsp:txBody>
      <dsp:txXfrm>
        <a:off x="317564" y="1504556"/>
        <a:ext cx="1533334" cy="1533361"/>
      </dsp:txXfrm>
    </dsp:sp>
    <dsp:sp modelId="{FEEB12D0-0B4B-4EF8-8A2C-B4D9301A25DD}">
      <dsp:nvSpPr>
        <dsp:cNvPr id="0" name=""/>
        <dsp:cNvSpPr/>
      </dsp:nvSpPr>
      <dsp:spPr>
        <a:xfrm>
          <a:off x="1110288" y="2782590"/>
          <a:ext cx="2168462" cy="216849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Minority Population</a:t>
          </a:r>
        </a:p>
      </dsp:txBody>
      <dsp:txXfrm>
        <a:off x="1427852" y="3100159"/>
        <a:ext cx="1533334" cy="1533361"/>
      </dsp:txXfrm>
    </dsp:sp>
    <dsp:sp modelId="{015523D1-4E22-4A77-8004-10713C4C170C}">
      <dsp:nvSpPr>
        <dsp:cNvPr id="0" name=""/>
        <dsp:cNvSpPr/>
      </dsp:nvSpPr>
      <dsp:spPr>
        <a:xfrm>
          <a:off x="2221459" y="1186987"/>
          <a:ext cx="2168462" cy="216849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Households with 1 or More Cars</a:t>
          </a:r>
        </a:p>
      </dsp:txBody>
      <dsp:txXfrm>
        <a:off x="2539023" y="1504556"/>
        <a:ext cx="1533334" cy="1533361"/>
      </dsp:txXfrm>
    </dsp:sp>
    <dsp:sp modelId="{121F19C4-81E2-4A49-8B15-919A6B21EF4D}">
      <dsp:nvSpPr>
        <dsp:cNvPr id="0" name=""/>
        <dsp:cNvSpPr/>
      </dsp:nvSpPr>
      <dsp:spPr>
        <a:xfrm>
          <a:off x="3331748" y="2782590"/>
          <a:ext cx="2168462" cy="216849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Proximity to Public Chargers</a:t>
          </a:r>
        </a:p>
      </dsp:txBody>
      <dsp:txXfrm>
        <a:off x="3649312" y="3100159"/>
        <a:ext cx="1533334" cy="1533361"/>
      </dsp:txXfrm>
    </dsp:sp>
    <dsp:sp modelId="{4B612599-FC5D-4370-A1E3-5F0417F4D945}">
      <dsp:nvSpPr>
        <dsp:cNvPr id="0" name=""/>
        <dsp:cNvSpPr/>
      </dsp:nvSpPr>
      <dsp:spPr>
        <a:xfrm>
          <a:off x="4442919" y="1186987"/>
          <a:ext cx="2168462" cy="216849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Public Transit Usage</a:t>
          </a:r>
        </a:p>
      </dsp:txBody>
      <dsp:txXfrm>
        <a:off x="4760483" y="1504556"/>
        <a:ext cx="1533334" cy="1533361"/>
      </dsp:txXfrm>
    </dsp:sp>
    <dsp:sp modelId="{8299AD49-C824-4F57-B84E-941C993C2337}">
      <dsp:nvSpPr>
        <dsp:cNvPr id="0" name=""/>
        <dsp:cNvSpPr/>
      </dsp:nvSpPr>
      <dsp:spPr>
        <a:xfrm>
          <a:off x="5553207" y="2782590"/>
          <a:ext cx="2168462" cy="216849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Housing Age</a:t>
          </a:r>
        </a:p>
      </dsp:txBody>
      <dsp:txXfrm>
        <a:off x="5870771" y="3100159"/>
        <a:ext cx="1533334" cy="1533361"/>
      </dsp:txXfrm>
    </dsp:sp>
    <dsp:sp modelId="{38D8EEA7-6D00-4A41-A2A8-6B30E7CB0DDB}">
      <dsp:nvSpPr>
        <dsp:cNvPr id="0" name=""/>
        <dsp:cNvSpPr/>
      </dsp:nvSpPr>
      <dsp:spPr>
        <a:xfrm>
          <a:off x="6664379" y="1186987"/>
          <a:ext cx="2168462" cy="216849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Single vs. Multi Family Housing</a:t>
          </a:r>
        </a:p>
      </dsp:txBody>
      <dsp:txXfrm>
        <a:off x="6981943" y="1504556"/>
        <a:ext cx="1533334" cy="15333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E32ECDF-A494-4D48-AD2A-3AE7D07AC729}" type="datetimeFigureOut">
              <a:rPr lang="en-US" smtClean="0"/>
              <a:t>6/15/2023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08BE6FA-02FD-4F20-B860-F4EE55F7B8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325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/>
              <a:t>Add RTC logo if necessary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C3798-6DBA-472C-B838-8FB22709ECB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2451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BE6FA-02FD-4F20-B860-F4EE55F7B803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7806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BE6FA-02FD-4F20-B860-F4EE55F7B803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5517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BE6FA-02FD-4F20-B860-F4EE55F7B803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8392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BE6FA-02FD-4F20-B860-F4EE55F7B803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026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To be eligible for implementation must participate in planning</a:t>
            </a:r>
          </a:p>
          <a:p>
            <a:endParaRPr lang="en-US" sz="1800" dirty="0">
              <a:solidFill>
                <a:srgbClr val="221E1F"/>
              </a:solidFill>
              <a:latin typeface="Arial" panose="020B0604020202020204" pitchFamily="34" charset="0"/>
            </a:endParaRPr>
          </a:p>
          <a:p>
            <a:pPr algn="l"/>
            <a:endParaRPr lang="en-US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r>
              <a:rPr lang="en-US" sz="1800" b="1" dirty="0">
                <a:solidFill>
                  <a:srgbClr val="221E1F"/>
                </a:solidFill>
                <a:latin typeface="Arial" panose="020B0604020202020204" pitchFamily="34" charset="0"/>
              </a:rPr>
              <a:t>Simple Payback: </a:t>
            </a:r>
            <a:r>
              <a:rPr lang="en-US" sz="1800" dirty="0">
                <a:solidFill>
                  <a:srgbClr val="221E1F"/>
                </a:solidFill>
                <a:latin typeface="Arial" panose="020B0604020202020204" pitchFamily="34" charset="0"/>
              </a:rPr>
              <a:t>calculates the length of time required to recover the cost of purchasing a new AFV, as compared to its conventional counterpart &amp; estimates annual petroleum use, GHGs, and air pollutant emissions</a:t>
            </a:r>
            <a:r>
              <a:rPr lang="en-US" sz="1800" dirty="0">
                <a:solidFill>
                  <a:srgbClr val="00AEEF"/>
                </a:solidFill>
                <a:latin typeface="Arial" panose="020B0604020202020204" pitchFamily="34" charset="0"/>
              </a:rPr>
              <a:t>. </a:t>
            </a:r>
          </a:p>
          <a:p>
            <a:endParaRPr lang="en-US" sz="1800" dirty="0">
              <a:solidFill>
                <a:srgbClr val="00AEEF"/>
              </a:solidFill>
              <a:latin typeface="Arial" panose="020B0604020202020204" pitchFamily="34" charset="0"/>
            </a:endParaRPr>
          </a:p>
          <a:p>
            <a:r>
              <a:rPr lang="en-US" sz="1800" b="1" dirty="0">
                <a:solidFill>
                  <a:srgbClr val="221E1F"/>
                </a:solidFill>
                <a:latin typeface="Arial" panose="020B0604020202020204" pitchFamily="34" charset="0"/>
              </a:rPr>
              <a:t>Total Cost of Ownership: </a:t>
            </a:r>
            <a:r>
              <a:rPr lang="en-US" sz="1800" dirty="0">
                <a:solidFill>
                  <a:srgbClr val="221E1F"/>
                </a:solidFill>
                <a:latin typeface="Arial" panose="020B0604020202020204" pitchFamily="34" charset="0"/>
              </a:rPr>
              <a:t>calculates the total cost (operating &amp; fixed), in today’s dollars, of owning a new vehicle over its lifetime &amp; estimates lifetime petroleum use, GHGs, and air pollutant emissions</a:t>
            </a:r>
          </a:p>
          <a:p>
            <a:endParaRPr lang="en-US" sz="1800" dirty="0">
              <a:solidFill>
                <a:srgbClr val="221E1F"/>
              </a:solidFill>
              <a:latin typeface="Arial" panose="020B0604020202020204" pitchFamily="34" charset="0"/>
            </a:endParaRPr>
          </a:p>
          <a:p>
            <a:r>
              <a:rPr lang="en-US" sz="1800" b="1" dirty="0">
                <a:solidFill>
                  <a:srgbClr val="221E1F"/>
                </a:solidFill>
                <a:latin typeface="Arial" panose="020B0604020202020204" pitchFamily="34" charset="0"/>
              </a:rPr>
              <a:t>Fleet Footprint: </a:t>
            </a:r>
            <a:r>
              <a:rPr lang="en-US" sz="1800" dirty="0">
                <a:solidFill>
                  <a:srgbClr val="221E1F"/>
                </a:solidFill>
                <a:latin typeface="Arial" panose="020B0604020202020204" pitchFamily="34" charset="0"/>
              </a:rPr>
              <a:t>estimates the annual petroleum use, GHGs, and air pollutant emissions of existing and new vehicles in a fleet.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B08EE7-9A27-4600-8DBD-9311901DB08D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0217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 sz="1800" dirty="0">
              <a:solidFill>
                <a:srgbClr val="221E1F"/>
              </a:solidFill>
              <a:latin typeface="Arial" panose="020B0604020202020204" pitchFamily="34" charset="0"/>
            </a:endParaRPr>
          </a:p>
          <a:p>
            <a:pPr algn="l"/>
            <a:endParaRPr lang="en-US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r>
              <a:rPr lang="en-US" sz="1800" b="1" dirty="0">
                <a:solidFill>
                  <a:srgbClr val="221E1F"/>
                </a:solidFill>
                <a:latin typeface="Arial" panose="020B0604020202020204" pitchFamily="34" charset="0"/>
              </a:rPr>
              <a:t>Simple Payback: </a:t>
            </a:r>
            <a:r>
              <a:rPr lang="en-US" sz="1800" dirty="0">
                <a:solidFill>
                  <a:srgbClr val="221E1F"/>
                </a:solidFill>
                <a:latin typeface="Arial" panose="020B0604020202020204" pitchFamily="34" charset="0"/>
              </a:rPr>
              <a:t>calculates the length of time required to recover the cost of purchasing a new AFV, as compared to its conventional counterpart &amp; estimates annual petroleum use, GHGs, and air pollutant emissions</a:t>
            </a:r>
            <a:r>
              <a:rPr lang="en-US" sz="1800" dirty="0">
                <a:solidFill>
                  <a:srgbClr val="00AEEF"/>
                </a:solidFill>
                <a:latin typeface="Arial" panose="020B0604020202020204" pitchFamily="34" charset="0"/>
              </a:rPr>
              <a:t>. </a:t>
            </a:r>
          </a:p>
          <a:p>
            <a:endParaRPr lang="en-US" sz="1800" dirty="0">
              <a:solidFill>
                <a:srgbClr val="00AEEF"/>
              </a:solidFill>
              <a:latin typeface="Arial" panose="020B0604020202020204" pitchFamily="34" charset="0"/>
            </a:endParaRPr>
          </a:p>
          <a:p>
            <a:r>
              <a:rPr lang="en-US" sz="1800" b="1" dirty="0">
                <a:solidFill>
                  <a:srgbClr val="221E1F"/>
                </a:solidFill>
                <a:latin typeface="Arial" panose="020B0604020202020204" pitchFamily="34" charset="0"/>
              </a:rPr>
              <a:t>Total Cost of Ownership: </a:t>
            </a:r>
            <a:r>
              <a:rPr lang="en-US" sz="1800" dirty="0">
                <a:solidFill>
                  <a:srgbClr val="221E1F"/>
                </a:solidFill>
                <a:latin typeface="Arial" panose="020B0604020202020204" pitchFamily="34" charset="0"/>
              </a:rPr>
              <a:t>calculates the total cost (operating &amp; fixed), in today’s dollars, of owning a new vehicle over its lifetime &amp; estimates lifetime petroleum use, GHGs, and air pollutant emissions</a:t>
            </a:r>
          </a:p>
          <a:p>
            <a:endParaRPr lang="en-US" sz="1800" dirty="0">
              <a:solidFill>
                <a:srgbClr val="221E1F"/>
              </a:solidFill>
              <a:latin typeface="Arial" panose="020B0604020202020204" pitchFamily="34" charset="0"/>
            </a:endParaRPr>
          </a:p>
          <a:p>
            <a:r>
              <a:rPr lang="en-US" sz="1800" b="1" dirty="0">
                <a:solidFill>
                  <a:srgbClr val="221E1F"/>
                </a:solidFill>
                <a:latin typeface="Arial" panose="020B0604020202020204" pitchFamily="34" charset="0"/>
              </a:rPr>
              <a:t>Fleet Footprint: </a:t>
            </a:r>
            <a:r>
              <a:rPr lang="en-US" sz="1800" dirty="0">
                <a:solidFill>
                  <a:srgbClr val="221E1F"/>
                </a:solidFill>
                <a:latin typeface="Arial" panose="020B0604020202020204" pitchFamily="34" charset="0"/>
              </a:rPr>
              <a:t>estimates the annual petroleum use, GHGs, and air pollutant emissions of existing and new vehicles in a fleet.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B08EE7-9A27-4600-8DBD-9311901DB08D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8358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 sz="1800" dirty="0">
              <a:solidFill>
                <a:srgbClr val="221E1F"/>
              </a:solidFill>
              <a:latin typeface="Arial" panose="020B0604020202020204" pitchFamily="34" charset="0"/>
            </a:endParaRPr>
          </a:p>
          <a:p>
            <a:pPr algn="l"/>
            <a:endParaRPr lang="en-US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r>
              <a:rPr lang="en-US" sz="1800" b="1" dirty="0">
                <a:solidFill>
                  <a:srgbClr val="221E1F"/>
                </a:solidFill>
                <a:latin typeface="Arial" panose="020B0604020202020204" pitchFamily="34" charset="0"/>
              </a:rPr>
              <a:t>Simple Payback: </a:t>
            </a:r>
            <a:r>
              <a:rPr lang="en-US" sz="1800" dirty="0">
                <a:solidFill>
                  <a:srgbClr val="221E1F"/>
                </a:solidFill>
                <a:latin typeface="Arial" panose="020B0604020202020204" pitchFamily="34" charset="0"/>
              </a:rPr>
              <a:t>calculates the length of time required to recover the cost of purchasing a new AFV, as compared to its conventional counterpart &amp; estimates annual petroleum use, GHGs, and air pollutant emissions</a:t>
            </a:r>
            <a:r>
              <a:rPr lang="en-US" sz="1800" dirty="0">
                <a:solidFill>
                  <a:srgbClr val="00AEEF"/>
                </a:solidFill>
                <a:latin typeface="Arial" panose="020B0604020202020204" pitchFamily="34" charset="0"/>
              </a:rPr>
              <a:t>. </a:t>
            </a:r>
          </a:p>
          <a:p>
            <a:endParaRPr lang="en-US" sz="1800" dirty="0">
              <a:solidFill>
                <a:srgbClr val="00AEEF"/>
              </a:solidFill>
              <a:latin typeface="Arial" panose="020B0604020202020204" pitchFamily="34" charset="0"/>
            </a:endParaRPr>
          </a:p>
          <a:p>
            <a:r>
              <a:rPr lang="en-US" sz="1800" b="1" dirty="0">
                <a:solidFill>
                  <a:srgbClr val="221E1F"/>
                </a:solidFill>
                <a:latin typeface="Arial" panose="020B0604020202020204" pitchFamily="34" charset="0"/>
              </a:rPr>
              <a:t>Total Cost of Ownership: </a:t>
            </a:r>
            <a:r>
              <a:rPr lang="en-US" sz="1800" dirty="0">
                <a:solidFill>
                  <a:srgbClr val="221E1F"/>
                </a:solidFill>
                <a:latin typeface="Arial" panose="020B0604020202020204" pitchFamily="34" charset="0"/>
              </a:rPr>
              <a:t>calculates the total cost (operating &amp; fixed), in today’s dollars, of owning a new vehicle over its lifetime &amp; estimates lifetime petroleum use, GHGs, and air pollutant emissions</a:t>
            </a:r>
          </a:p>
          <a:p>
            <a:endParaRPr lang="en-US" sz="1800" dirty="0">
              <a:solidFill>
                <a:srgbClr val="221E1F"/>
              </a:solidFill>
              <a:latin typeface="Arial" panose="020B0604020202020204" pitchFamily="34" charset="0"/>
            </a:endParaRPr>
          </a:p>
          <a:p>
            <a:r>
              <a:rPr lang="en-US" sz="1800" b="1" dirty="0">
                <a:solidFill>
                  <a:srgbClr val="221E1F"/>
                </a:solidFill>
                <a:latin typeface="Arial" panose="020B0604020202020204" pitchFamily="34" charset="0"/>
              </a:rPr>
              <a:t>Fleet Footprint: </a:t>
            </a:r>
            <a:r>
              <a:rPr lang="en-US" sz="1800" dirty="0">
                <a:solidFill>
                  <a:srgbClr val="221E1F"/>
                </a:solidFill>
                <a:latin typeface="Arial" panose="020B0604020202020204" pitchFamily="34" charset="0"/>
              </a:rPr>
              <a:t>estimates the annual petroleum use, GHGs, and air pollutant emissions of existing and new vehicles in a fleet.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B08EE7-9A27-4600-8DBD-9311901DB08D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0221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 sz="1800" dirty="0">
              <a:solidFill>
                <a:srgbClr val="221E1F"/>
              </a:solidFill>
              <a:latin typeface="Arial" panose="020B0604020202020204" pitchFamily="34" charset="0"/>
            </a:endParaRPr>
          </a:p>
          <a:p>
            <a:pPr algn="l"/>
            <a:endParaRPr lang="en-US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r>
              <a:rPr lang="en-US" sz="1800" b="1" dirty="0">
                <a:solidFill>
                  <a:srgbClr val="221E1F"/>
                </a:solidFill>
                <a:latin typeface="Arial" panose="020B0604020202020204" pitchFamily="34" charset="0"/>
              </a:rPr>
              <a:t>Simple Payback: </a:t>
            </a:r>
            <a:r>
              <a:rPr lang="en-US" sz="1800" dirty="0">
                <a:solidFill>
                  <a:srgbClr val="221E1F"/>
                </a:solidFill>
                <a:latin typeface="Arial" panose="020B0604020202020204" pitchFamily="34" charset="0"/>
              </a:rPr>
              <a:t>calculates the length of time required to recover the cost of purchasing a new AFV, as compared to its conventional counterpart &amp; estimates annual petroleum use, GHGs, and air pollutant emissions</a:t>
            </a:r>
            <a:r>
              <a:rPr lang="en-US" sz="1800" dirty="0">
                <a:solidFill>
                  <a:srgbClr val="00AEEF"/>
                </a:solidFill>
                <a:latin typeface="Arial" panose="020B0604020202020204" pitchFamily="34" charset="0"/>
              </a:rPr>
              <a:t>. </a:t>
            </a:r>
          </a:p>
          <a:p>
            <a:endParaRPr lang="en-US" sz="1800" dirty="0">
              <a:solidFill>
                <a:srgbClr val="00AEEF"/>
              </a:solidFill>
              <a:latin typeface="Arial" panose="020B0604020202020204" pitchFamily="34" charset="0"/>
            </a:endParaRPr>
          </a:p>
          <a:p>
            <a:r>
              <a:rPr lang="en-US" sz="1800" b="1" dirty="0">
                <a:solidFill>
                  <a:srgbClr val="221E1F"/>
                </a:solidFill>
                <a:latin typeface="Arial" panose="020B0604020202020204" pitchFamily="34" charset="0"/>
              </a:rPr>
              <a:t>Total Cost of Ownership: </a:t>
            </a:r>
            <a:r>
              <a:rPr lang="en-US" sz="1800" dirty="0">
                <a:solidFill>
                  <a:srgbClr val="221E1F"/>
                </a:solidFill>
                <a:latin typeface="Arial" panose="020B0604020202020204" pitchFamily="34" charset="0"/>
              </a:rPr>
              <a:t>calculates the total cost (operating &amp; fixed), in today’s dollars, of owning a new vehicle over its lifetime &amp; estimates lifetime petroleum use, GHGs, and air pollutant emissions</a:t>
            </a:r>
          </a:p>
          <a:p>
            <a:endParaRPr lang="en-US" sz="1800" dirty="0">
              <a:solidFill>
                <a:srgbClr val="221E1F"/>
              </a:solidFill>
              <a:latin typeface="Arial" panose="020B0604020202020204" pitchFamily="34" charset="0"/>
            </a:endParaRPr>
          </a:p>
          <a:p>
            <a:r>
              <a:rPr lang="en-US" sz="1800" b="1" dirty="0">
                <a:solidFill>
                  <a:srgbClr val="221E1F"/>
                </a:solidFill>
                <a:latin typeface="Arial" panose="020B0604020202020204" pitchFamily="34" charset="0"/>
              </a:rPr>
              <a:t>Fleet Footprint: </a:t>
            </a:r>
            <a:r>
              <a:rPr lang="en-US" sz="1800" dirty="0">
                <a:solidFill>
                  <a:srgbClr val="221E1F"/>
                </a:solidFill>
                <a:latin typeface="Arial" panose="020B0604020202020204" pitchFamily="34" charset="0"/>
              </a:rPr>
              <a:t>estimates the annual petroleum use, GHGs, and air pollutant emissions of existing and new vehicles in a fleet.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B08EE7-9A27-4600-8DBD-9311901DB08D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8099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 sz="1800" dirty="0">
              <a:solidFill>
                <a:srgbClr val="221E1F"/>
              </a:solidFill>
              <a:latin typeface="Arial" panose="020B0604020202020204" pitchFamily="34" charset="0"/>
            </a:endParaRPr>
          </a:p>
          <a:p>
            <a:pPr algn="l"/>
            <a:endParaRPr lang="en-US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r>
              <a:rPr lang="en-US" sz="1800" b="1" dirty="0">
                <a:solidFill>
                  <a:srgbClr val="221E1F"/>
                </a:solidFill>
                <a:latin typeface="Arial" panose="020B0604020202020204" pitchFamily="34" charset="0"/>
              </a:rPr>
              <a:t>Simple Payback: </a:t>
            </a:r>
            <a:r>
              <a:rPr lang="en-US" sz="1800" dirty="0">
                <a:solidFill>
                  <a:srgbClr val="221E1F"/>
                </a:solidFill>
                <a:latin typeface="Arial" panose="020B0604020202020204" pitchFamily="34" charset="0"/>
              </a:rPr>
              <a:t>calculates the length of time required to recover the cost of purchasing a new AFV, as compared to its conventional counterpart &amp; estimates annual petroleum use, GHGs, and air pollutant emissions</a:t>
            </a:r>
            <a:r>
              <a:rPr lang="en-US" sz="1800" dirty="0">
                <a:solidFill>
                  <a:srgbClr val="00AEEF"/>
                </a:solidFill>
                <a:latin typeface="Arial" panose="020B0604020202020204" pitchFamily="34" charset="0"/>
              </a:rPr>
              <a:t>. </a:t>
            </a:r>
          </a:p>
          <a:p>
            <a:endParaRPr lang="en-US" sz="1800" dirty="0">
              <a:solidFill>
                <a:srgbClr val="00AEEF"/>
              </a:solidFill>
              <a:latin typeface="Arial" panose="020B0604020202020204" pitchFamily="34" charset="0"/>
            </a:endParaRPr>
          </a:p>
          <a:p>
            <a:r>
              <a:rPr lang="en-US" sz="1800" b="1" dirty="0">
                <a:solidFill>
                  <a:srgbClr val="221E1F"/>
                </a:solidFill>
                <a:latin typeface="Arial" panose="020B0604020202020204" pitchFamily="34" charset="0"/>
              </a:rPr>
              <a:t>Total Cost of Ownership: </a:t>
            </a:r>
            <a:r>
              <a:rPr lang="en-US" sz="1800" dirty="0">
                <a:solidFill>
                  <a:srgbClr val="221E1F"/>
                </a:solidFill>
                <a:latin typeface="Arial" panose="020B0604020202020204" pitchFamily="34" charset="0"/>
              </a:rPr>
              <a:t>calculates the total cost (operating &amp; fixed), in today’s dollars, of owning a new vehicle over its lifetime &amp; estimates lifetime petroleum use, GHGs, and air pollutant emissions</a:t>
            </a:r>
          </a:p>
          <a:p>
            <a:endParaRPr lang="en-US" sz="1800" dirty="0">
              <a:solidFill>
                <a:srgbClr val="221E1F"/>
              </a:solidFill>
              <a:latin typeface="Arial" panose="020B0604020202020204" pitchFamily="34" charset="0"/>
            </a:endParaRPr>
          </a:p>
          <a:p>
            <a:r>
              <a:rPr lang="en-US" sz="1800" b="1" dirty="0">
                <a:solidFill>
                  <a:srgbClr val="221E1F"/>
                </a:solidFill>
                <a:latin typeface="Arial" panose="020B0604020202020204" pitchFamily="34" charset="0"/>
              </a:rPr>
              <a:t>Fleet Footprint: </a:t>
            </a:r>
            <a:r>
              <a:rPr lang="en-US" sz="1800" dirty="0">
                <a:solidFill>
                  <a:srgbClr val="221E1F"/>
                </a:solidFill>
                <a:latin typeface="Arial" panose="020B0604020202020204" pitchFamily="34" charset="0"/>
              </a:rPr>
              <a:t>estimates the annual petroleum use, GHGs, and air pollutant emissions of existing and new vehicles in a fleet.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B08EE7-9A27-4600-8DBD-9311901DB08D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0417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 sz="1800" dirty="0">
              <a:solidFill>
                <a:srgbClr val="221E1F"/>
              </a:solidFill>
              <a:latin typeface="Arial" panose="020B0604020202020204" pitchFamily="34" charset="0"/>
            </a:endParaRPr>
          </a:p>
          <a:p>
            <a:pPr algn="l"/>
            <a:endParaRPr lang="en-US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r>
              <a:rPr lang="en-US" sz="1800" b="1" dirty="0">
                <a:solidFill>
                  <a:srgbClr val="221E1F"/>
                </a:solidFill>
                <a:latin typeface="Arial" panose="020B0604020202020204" pitchFamily="34" charset="0"/>
              </a:rPr>
              <a:t>Simple Payback: </a:t>
            </a:r>
            <a:r>
              <a:rPr lang="en-US" sz="1800" dirty="0">
                <a:solidFill>
                  <a:srgbClr val="221E1F"/>
                </a:solidFill>
                <a:latin typeface="Arial" panose="020B0604020202020204" pitchFamily="34" charset="0"/>
              </a:rPr>
              <a:t>calculates the length of time required to recover the cost of purchasing a new AFV, as compared to its conventional counterpart &amp; estimates annual petroleum use, GHGs, and air pollutant emissions</a:t>
            </a:r>
            <a:r>
              <a:rPr lang="en-US" sz="1800" dirty="0">
                <a:solidFill>
                  <a:srgbClr val="00AEEF"/>
                </a:solidFill>
                <a:latin typeface="Arial" panose="020B0604020202020204" pitchFamily="34" charset="0"/>
              </a:rPr>
              <a:t>. </a:t>
            </a:r>
          </a:p>
          <a:p>
            <a:endParaRPr lang="en-US" sz="1800" dirty="0">
              <a:solidFill>
                <a:srgbClr val="00AEEF"/>
              </a:solidFill>
              <a:latin typeface="Arial" panose="020B0604020202020204" pitchFamily="34" charset="0"/>
            </a:endParaRPr>
          </a:p>
          <a:p>
            <a:r>
              <a:rPr lang="en-US" sz="1800" b="1" dirty="0">
                <a:solidFill>
                  <a:srgbClr val="221E1F"/>
                </a:solidFill>
                <a:latin typeface="Arial" panose="020B0604020202020204" pitchFamily="34" charset="0"/>
              </a:rPr>
              <a:t>Total Cost of Ownership: </a:t>
            </a:r>
            <a:r>
              <a:rPr lang="en-US" sz="1800" dirty="0">
                <a:solidFill>
                  <a:srgbClr val="221E1F"/>
                </a:solidFill>
                <a:latin typeface="Arial" panose="020B0604020202020204" pitchFamily="34" charset="0"/>
              </a:rPr>
              <a:t>calculates the total cost (operating &amp; fixed), in today’s dollars, of owning a new vehicle over its lifetime &amp; estimates lifetime petroleum use, GHGs, and air pollutant emissions</a:t>
            </a:r>
          </a:p>
          <a:p>
            <a:endParaRPr lang="en-US" sz="1800" dirty="0">
              <a:solidFill>
                <a:srgbClr val="221E1F"/>
              </a:solidFill>
              <a:latin typeface="Arial" panose="020B0604020202020204" pitchFamily="34" charset="0"/>
            </a:endParaRPr>
          </a:p>
          <a:p>
            <a:r>
              <a:rPr lang="en-US" sz="1800" b="1" dirty="0">
                <a:solidFill>
                  <a:srgbClr val="221E1F"/>
                </a:solidFill>
                <a:latin typeface="Arial" panose="020B0604020202020204" pitchFamily="34" charset="0"/>
              </a:rPr>
              <a:t>Fleet Footprint: </a:t>
            </a:r>
            <a:r>
              <a:rPr lang="en-US" sz="1800" dirty="0">
                <a:solidFill>
                  <a:srgbClr val="221E1F"/>
                </a:solidFill>
                <a:latin typeface="Arial" panose="020B0604020202020204" pitchFamily="34" charset="0"/>
              </a:rPr>
              <a:t>estimates the annual petroleum use, GHGs, and air pollutant emissions of existing and new vehicles in a fleet.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B08EE7-9A27-4600-8DBD-9311901DB08D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386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581755-E548-428A-B8AB-42E631D7176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2387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 sz="1800" dirty="0">
              <a:solidFill>
                <a:srgbClr val="221E1F"/>
              </a:solidFill>
              <a:latin typeface="Arial" panose="020B0604020202020204" pitchFamily="34" charset="0"/>
            </a:endParaRPr>
          </a:p>
          <a:p>
            <a:pPr algn="l"/>
            <a:endParaRPr lang="en-US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r>
              <a:rPr lang="en-US" sz="1800" b="1" dirty="0">
                <a:solidFill>
                  <a:srgbClr val="221E1F"/>
                </a:solidFill>
                <a:latin typeface="Arial" panose="020B0604020202020204" pitchFamily="34" charset="0"/>
              </a:rPr>
              <a:t>Simple Payback: </a:t>
            </a:r>
            <a:r>
              <a:rPr lang="en-US" sz="1800" dirty="0">
                <a:solidFill>
                  <a:srgbClr val="221E1F"/>
                </a:solidFill>
                <a:latin typeface="Arial" panose="020B0604020202020204" pitchFamily="34" charset="0"/>
              </a:rPr>
              <a:t>calculates the length of time required to recover the cost of purchasing a new AFV, as compared to its conventional counterpart &amp; estimates annual petroleum use, GHGs, and air pollutant emissions</a:t>
            </a:r>
            <a:r>
              <a:rPr lang="en-US" sz="1800" dirty="0">
                <a:solidFill>
                  <a:srgbClr val="00AEEF"/>
                </a:solidFill>
                <a:latin typeface="Arial" panose="020B0604020202020204" pitchFamily="34" charset="0"/>
              </a:rPr>
              <a:t>. </a:t>
            </a:r>
          </a:p>
          <a:p>
            <a:endParaRPr lang="en-US" sz="1800" dirty="0">
              <a:solidFill>
                <a:srgbClr val="00AEEF"/>
              </a:solidFill>
              <a:latin typeface="Arial" panose="020B0604020202020204" pitchFamily="34" charset="0"/>
            </a:endParaRPr>
          </a:p>
          <a:p>
            <a:r>
              <a:rPr lang="en-US" sz="1800" b="1" dirty="0">
                <a:solidFill>
                  <a:srgbClr val="221E1F"/>
                </a:solidFill>
                <a:latin typeface="Arial" panose="020B0604020202020204" pitchFamily="34" charset="0"/>
              </a:rPr>
              <a:t>Total Cost of Ownership: </a:t>
            </a:r>
            <a:r>
              <a:rPr lang="en-US" sz="1800" dirty="0">
                <a:solidFill>
                  <a:srgbClr val="221E1F"/>
                </a:solidFill>
                <a:latin typeface="Arial" panose="020B0604020202020204" pitchFamily="34" charset="0"/>
              </a:rPr>
              <a:t>calculates the total cost (operating &amp; fixed), in today’s dollars, of owning a new vehicle over its lifetime &amp; estimates lifetime petroleum use, GHGs, and air pollutant emissions</a:t>
            </a:r>
          </a:p>
          <a:p>
            <a:endParaRPr lang="en-US" sz="1800" dirty="0">
              <a:solidFill>
                <a:srgbClr val="221E1F"/>
              </a:solidFill>
              <a:latin typeface="Arial" panose="020B0604020202020204" pitchFamily="34" charset="0"/>
            </a:endParaRPr>
          </a:p>
          <a:p>
            <a:r>
              <a:rPr lang="en-US" sz="1800" b="1" dirty="0">
                <a:solidFill>
                  <a:srgbClr val="221E1F"/>
                </a:solidFill>
                <a:latin typeface="Arial" panose="020B0604020202020204" pitchFamily="34" charset="0"/>
              </a:rPr>
              <a:t>Fleet Footprint: </a:t>
            </a:r>
            <a:r>
              <a:rPr lang="en-US" sz="1800" dirty="0">
                <a:solidFill>
                  <a:srgbClr val="221E1F"/>
                </a:solidFill>
                <a:latin typeface="Arial" panose="020B0604020202020204" pitchFamily="34" charset="0"/>
              </a:rPr>
              <a:t>estimates the annual petroleum use, GHGs, and air pollutant emissions of existing and new vehicles in a fleet.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B08EE7-9A27-4600-8DBD-9311901DB08D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5813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 sz="1800" dirty="0">
              <a:solidFill>
                <a:srgbClr val="221E1F"/>
              </a:solidFill>
              <a:latin typeface="Arial" panose="020B0604020202020204" pitchFamily="34" charset="0"/>
            </a:endParaRPr>
          </a:p>
          <a:p>
            <a:pPr algn="l"/>
            <a:endParaRPr lang="en-US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r>
              <a:rPr lang="en-US" sz="1800" b="1" dirty="0">
                <a:solidFill>
                  <a:srgbClr val="221E1F"/>
                </a:solidFill>
                <a:latin typeface="Arial" panose="020B0604020202020204" pitchFamily="34" charset="0"/>
              </a:rPr>
              <a:t>Simple Payback: </a:t>
            </a:r>
            <a:r>
              <a:rPr lang="en-US" sz="1800" dirty="0">
                <a:solidFill>
                  <a:srgbClr val="221E1F"/>
                </a:solidFill>
                <a:latin typeface="Arial" panose="020B0604020202020204" pitchFamily="34" charset="0"/>
              </a:rPr>
              <a:t>calculates the length of time required to recover the cost of purchasing a new AFV, as compared to its conventional counterpart &amp; estimates annual petroleum use, GHGs, and air pollutant emissions</a:t>
            </a:r>
            <a:r>
              <a:rPr lang="en-US" sz="1800" dirty="0">
                <a:solidFill>
                  <a:srgbClr val="00AEEF"/>
                </a:solidFill>
                <a:latin typeface="Arial" panose="020B0604020202020204" pitchFamily="34" charset="0"/>
              </a:rPr>
              <a:t>. </a:t>
            </a:r>
          </a:p>
          <a:p>
            <a:endParaRPr lang="en-US" sz="1800" dirty="0">
              <a:solidFill>
                <a:srgbClr val="00AEEF"/>
              </a:solidFill>
              <a:latin typeface="Arial" panose="020B0604020202020204" pitchFamily="34" charset="0"/>
            </a:endParaRPr>
          </a:p>
          <a:p>
            <a:r>
              <a:rPr lang="en-US" sz="1800" b="1" dirty="0">
                <a:solidFill>
                  <a:srgbClr val="221E1F"/>
                </a:solidFill>
                <a:latin typeface="Arial" panose="020B0604020202020204" pitchFamily="34" charset="0"/>
              </a:rPr>
              <a:t>Total Cost of Ownership: </a:t>
            </a:r>
            <a:r>
              <a:rPr lang="en-US" sz="1800" dirty="0">
                <a:solidFill>
                  <a:srgbClr val="221E1F"/>
                </a:solidFill>
                <a:latin typeface="Arial" panose="020B0604020202020204" pitchFamily="34" charset="0"/>
              </a:rPr>
              <a:t>calculates the total cost (operating &amp; fixed), in today’s dollars, of owning a new vehicle over its lifetime &amp; estimates lifetime petroleum use, GHGs, and air pollutant emissions</a:t>
            </a:r>
          </a:p>
          <a:p>
            <a:endParaRPr lang="en-US" sz="1800" dirty="0">
              <a:solidFill>
                <a:srgbClr val="221E1F"/>
              </a:solidFill>
              <a:latin typeface="Arial" panose="020B0604020202020204" pitchFamily="34" charset="0"/>
            </a:endParaRPr>
          </a:p>
          <a:p>
            <a:r>
              <a:rPr lang="en-US" sz="1800" b="1" dirty="0">
                <a:solidFill>
                  <a:srgbClr val="221E1F"/>
                </a:solidFill>
                <a:latin typeface="Arial" panose="020B0604020202020204" pitchFamily="34" charset="0"/>
              </a:rPr>
              <a:t>Fleet Footprint: </a:t>
            </a:r>
            <a:r>
              <a:rPr lang="en-US" sz="1800" dirty="0">
                <a:solidFill>
                  <a:srgbClr val="221E1F"/>
                </a:solidFill>
                <a:latin typeface="Arial" panose="020B0604020202020204" pitchFamily="34" charset="0"/>
              </a:rPr>
              <a:t>estimates the annual petroleum use, GHGs, and air pollutant emissions of existing and new vehicles in a fleet.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B08EE7-9A27-4600-8DBD-9311901DB08D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9879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 sz="1800" dirty="0">
              <a:solidFill>
                <a:srgbClr val="221E1F"/>
              </a:solidFill>
              <a:latin typeface="Arial" panose="020B0604020202020204" pitchFamily="34" charset="0"/>
            </a:endParaRPr>
          </a:p>
          <a:p>
            <a:pPr algn="l"/>
            <a:endParaRPr lang="en-US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r>
              <a:rPr lang="en-US" sz="1800" b="1" dirty="0">
                <a:solidFill>
                  <a:srgbClr val="221E1F"/>
                </a:solidFill>
                <a:latin typeface="Arial" panose="020B0604020202020204" pitchFamily="34" charset="0"/>
              </a:rPr>
              <a:t>Simple Payback: </a:t>
            </a:r>
            <a:r>
              <a:rPr lang="en-US" sz="1800" dirty="0">
                <a:solidFill>
                  <a:srgbClr val="221E1F"/>
                </a:solidFill>
                <a:latin typeface="Arial" panose="020B0604020202020204" pitchFamily="34" charset="0"/>
              </a:rPr>
              <a:t>calculates the length of time required to recover the cost of purchasing a new AFV, as compared to its conventional counterpart &amp; estimates annual petroleum use, GHGs, and air pollutant emissions</a:t>
            </a:r>
            <a:r>
              <a:rPr lang="en-US" sz="1800" dirty="0">
                <a:solidFill>
                  <a:srgbClr val="00AEEF"/>
                </a:solidFill>
                <a:latin typeface="Arial" panose="020B0604020202020204" pitchFamily="34" charset="0"/>
              </a:rPr>
              <a:t>. </a:t>
            </a:r>
          </a:p>
          <a:p>
            <a:endParaRPr lang="en-US" sz="1800" dirty="0">
              <a:solidFill>
                <a:srgbClr val="00AEEF"/>
              </a:solidFill>
              <a:latin typeface="Arial" panose="020B0604020202020204" pitchFamily="34" charset="0"/>
            </a:endParaRPr>
          </a:p>
          <a:p>
            <a:r>
              <a:rPr lang="en-US" sz="1800" b="1" dirty="0">
                <a:solidFill>
                  <a:srgbClr val="221E1F"/>
                </a:solidFill>
                <a:latin typeface="Arial" panose="020B0604020202020204" pitchFamily="34" charset="0"/>
              </a:rPr>
              <a:t>Total Cost of Ownership: </a:t>
            </a:r>
            <a:r>
              <a:rPr lang="en-US" sz="1800" dirty="0">
                <a:solidFill>
                  <a:srgbClr val="221E1F"/>
                </a:solidFill>
                <a:latin typeface="Arial" panose="020B0604020202020204" pitchFamily="34" charset="0"/>
              </a:rPr>
              <a:t>calculates the total cost (operating &amp; fixed), in today’s dollars, of owning a new vehicle over its lifetime &amp; estimates lifetime petroleum use, GHGs, and air pollutant emissions</a:t>
            </a:r>
          </a:p>
          <a:p>
            <a:endParaRPr lang="en-US" sz="1800" dirty="0">
              <a:solidFill>
                <a:srgbClr val="221E1F"/>
              </a:solidFill>
              <a:latin typeface="Arial" panose="020B0604020202020204" pitchFamily="34" charset="0"/>
            </a:endParaRPr>
          </a:p>
          <a:p>
            <a:r>
              <a:rPr lang="en-US" sz="1800" b="1" dirty="0">
                <a:solidFill>
                  <a:srgbClr val="221E1F"/>
                </a:solidFill>
                <a:latin typeface="Arial" panose="020B0604020202020204" pitchFamily="34" charset="0"/>
              </a:rPr>
              <a:t>Fleet Footprint: </a:t>
            </a:r>
            <a:r>
              <a:rPr lang="en-US" sz="1800" dirty="0">
                <a:solidFill>
                  <a:srgbClr val="221E1F"/>
                </a:solidFill>
                <a:latin typeface="Arial" panose="020B0604020202020204" pitchFamily="34" charset="0"/>
              </a:rPr>
              <a:t>estimates the annual petroleum use, GHGs, and air pollutant emissions of existing and new vehicles in a fleet.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B08EE7-9A27-4600-8DBD-9311901DB08D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255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69BD5AA4-4A16-451B-BB1D-3D54D4A75DCC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10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94395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3D6E8C4F-EA07-4CE6-83B8-D1E44FDA3A2D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13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98701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BE6FA-02FD-4F20-B860-F4EE55F7B803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880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BE6FA-02FD-4F20-B860-F4EE55F7B803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3534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581755-E548-428A-B8AB-42E631D7176D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238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1950" y="688975"/>
            <a:ext cx="6262688" cy="35242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80B6ED-C010-428E-AE95-DA1A7F12D6C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826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BE6FA-02FD-4F20-B860-F4EE55F7B803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592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162B6EE7-E4BC-44C6-AF3E-723DC06DF2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8228612" y="-2"/>
            <a:ext cx="3963385" cy="685800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87EC63E-7143-46C4-878D-2C06BBE86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rgbClr val="00446A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162935B-11F2-41A8-A62F-A94B7B1B65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67463" y="1825625"/>
            <a:ext cx="4986337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15012D3-C990-489F-8F93-AA4D8BF5D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4142"/>
            <a:ext cx="4986337" cy="4351338"/>
          </a:xfrm>
        </p:spPr>
        <p:txBody>
          <a:bodyPr/>
          <a:lstStyle>
            <a:lvl1pPr marL="0" indent="0">
              <a:buNone/>
              <a:defRPr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49AD43-7D51-4AD9-8E85-F1A3EBA0952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Planning for EV Infrastructure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228C43-D8FB-4E0D-B9B1-4A30223B2CB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737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3C3A6CA-1BBE-4D10-BDF3-5D71031E5702}"/>
              </a:ext>
            </a:extLst>
          </p:cNvPr>
          <p:cNvSpPr txBox="1"/>
          <p:nvPr userDrawn="1"/>
        </p:nvSpPr>
        <p:spPr>
          <a:xfrm>
            <a:off x="1988457" y="15820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813E05C-D988-416A-BF2C-FDFAF8921A69}"/>
              </a:ext>
            </a:extLst>
          </p:cNvPr>
          <p:cNvCxnSpPr/>
          <p:nvPr userDrawn="1"/>
        </p:nvCxnSpPr>
        <p:spPr>
          <a:xfrm>
            <a:off x="4339771" y="2386817"/>
            <a:ext cx="0" cy="23012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8563A2A-5573-4A49-973C-AD8025A0C8A3}"/>
              </a:ext>
            </a:extLst>
          </p:cNvPr>
          <p:cNvCxnSpPr/>
          <p:nvPr userDrawn="1"/>
        </p:nvCxnSpPr>
        <p:spPr>
          <a:xfrm>
            <a:off x="8091714" y="2386817"/>
            <a:ext cx="0" cy="23012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ABADA31-1F20-4E9D-A781-11DF130B37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3274"/>
            <a:ext cx="10515600" cy="1325563"/>
          </a:xfrm>
        </p:spPr>
        <p:txBody>
          <a:bodyPr/>
          <a:lstStyle>
            <a:lvl1pPr>
              <a:defRPr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95601B-8718-48BB-8F08-FB129D6858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3468" y="3522191"/>
            <a:ext cx="3316819" cy="1477612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at et </a:t>
            </a:r>
            <a:r>
              <a:rPr lang="en-US" dirty="0" err="1"/>
              <a:t>nibh</a:t>
            </a:r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6F86CBA0-3338-4F66-85E6-15EF69E94B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9701" y="2346817"/>
            <a:ext cx="3316819" cy="923355"/>
          </a:xfrm>
        </p:spPr>
        <p:txBody>
          <a:bodyPr>
            <a:noAutofit/>
          </a:bodyPr>
          <a:lstStyle>
            <a:lvl1pPr marL="0" indent="0" algn="ctr">
              <a:buNone/>
              <a:defRPr sz="6000"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100%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9D2801C0-D4C0-4210-8530-8ACE0F00DA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03023" y="3516705"/>
            <a:ext cx="3316819" cy="1477612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at et </a:t>
            </a:r>
            <a:r>
              <a:rPr lang="en-US" dirty="0" err="1"/>
              <a:t>nibh</a:t>
            </a:r>
            <a:endParaRPr lang="en-US" dirty="0"/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75F6089B-714D-41D3-8AB4-52C778BD2E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9256" y="2341331"/>
            <a:ext cx="3316819" cy="923355"/>
          </a:xfrm>
        </p:spPr>
        <p:txBody>
          <a:bodyPr>
            <a:noAutofit/>
          </a:bodyPr>
          <a:lstStyle>
            <a:lvl1pPr marL="0" indent="0" algn="ctr">
              <a:buNone/>
              <a:defRPr sz="6000"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$79M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62DB542F-8215-4647-9F58-036F91C691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31198" y="3487630"/>
            <a:ext cx="3316819" cy="1477612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at et </a:t>
            </a:r>
            <a:r>
              <a:rPr lang="en-US" dirty="0" err="1"/>
              <a:t>nibh</a:t>
            </a:r>
            <a:endParaRPr lang="en-US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73D10BC6-A92E-4D4B-AA0E-E462EAD1B2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07431" y="2312256"/>
            <a:ext cx="3316819" cy="923355"/>
          </a:xfrm>
        </p:spPr>
        <p:txBody>
          <a:bodyPr>
            <a:noAutofit/>
          </a:bodyPr>
          <a:lstStyle>
            <a:lvl1pPr marL="0" indent="0" algn="ctr">
              <a:buNone/>
              <a:defRPr sz="6000"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5.5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230451-9A5F-4E52-8CC5-EC5E0CF05A3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/>
              <a:t>Planning for EV Infrastructure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6B04F8-CC5F-4476-AAB3-9457298FF7E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474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3C3A6CA-1BBE-4D10-BDF3-5D71031E5702}"/>
              </a:ext>
            </a:extLst>
          </p:cNvPr>
          <p:cNvSpPr txBox="1"/>
          <p:nvPr userDrawn="1"/>
        </p:nvSpPr>
        <p:spPr>
          <a:xfrm>
            <a:off x="1988457" y="15820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B48E58-7910-424D-9AE4-A9E4E74DFF4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0" y="1778774"/>
            <a:ext cx="6080125" cy="417593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840C69B-88BB-4FE0-9DC8-1CE81A2F6D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83845"/>
            <a:ext cx="10515600" cy="1325563"/>
          </a:xfrm>
        </p:spPr>
        <p:txBody>
          <a:bodyPr/>
          <a:lstStyle>
            <a:lvl1pPr>
              <a:defRPr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5995389-AD7F-468C-8AFB-6DA70E1853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3288" y="2530105"/>
            <a:ext cx="3292475" cy="868363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at et </a:t>
            </a:r>
            <a:r>
              <a:rPr lang="en-US" dirty="0" err="1"/>
              <a:t>nibh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F66CFF4D-37F9-4477-AF50-436E04A433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73288" y="4544695"/>
            <a:ext cx="3292475" cy="868363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at et </a:t>
            </a:r>
            <a:r>
              <a:rPr lang="en-US" dirty="0" err="1"/>
              <a:t>nibh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5CDDFF48-339D-4BB0-ACF6-3F87B8D111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87486" y="3939065"/>
            <a:ext cx="3292475" cy="375444"/>
          </a:xfrm>
        </p:spPr>
        <p:txBody>
          <a:bodyPr/>
          <a:lstStyle>
            <a:lvl1pPr marL="0" indent="0">
              <a:buNone/>
              <a:defRPr sz="2000" b="1"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SUBHEADER</a:t>
            </a:r>
          </a:p>
          <a:p>
            <a:pPr lvl="0"/>
            <a:endParaRPr lang="en-US" dirty="0"/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0A9C4982-0982-405A-B752-793B6980BD0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87486" y="1923416"/>
            <a:ext cx="3292475" cy="375444"/>
          </a:xfrm>
        </p:spPr>
        <p:txBody>
          <a:bodyPr/>
          <a:lstStyle>
            <a:lvl1pPr marL="0" indent="0">
              <a:buNone/>
              <a:defRPr sz="2000" b="1"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SUBHEADER</a:t>
            </a:r>
          </a:p>
          <a:p>
            <a:pPr lvl="0"/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E4CC868-B627-4AB4-985E-CDF3B0D8D7F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Planning for EV Infrastructure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56AF83-BBD7-488A-A8A5-2C5D296729B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7532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3E87C51-E359-4C3E-886C-AFA1C3782A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B94A217-2649-4C24-B199-659F59D624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05713" y="2668949"/>
            <a:ext cx="6386287" cy="663575"/>
          </a:xfrm>
        </p:spPr>
        <p:txBody>
          <a:bodyPr/>
          <a:lstStyle>
            <a:lvl1pPr>
              <a:defRPr lang="en-US" sz="4800" kern="1200" spc="300" smtClean="0">
                <a:solidFill>
                  <a:schemeClr val="tx2"/>
                </a:solidFill>
                <a:latin typeface="Raleway SemiBold" panose="020B0703030101060003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TRANSPORTATION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63966D1-9984-42B4-B677-BDDD8CCEDB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05713" y="3525476"/>
            <a:ext cx="6089800" cy="66357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Raleway" panose="020B0503030101060003" pitchFamily="34" charset="0"/>
              </a:defRPr>
            </a:lvl1pPr>
            <a:lvl2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2pPr>
            <a:lvl3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3pPr>
            <a:lvl4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4pPr>
            <a:lvl5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5pPr>
          </a:lstStyle>
          <a:p>
            <a:pPr lvl="0"/>
            <a:r>
              <a:rPr lang="en-US"/>
              <a:t>NAME|COMMITTEE/COUNCIL FORPRESENTATION|5.7.2020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FA602470-42C8-4E31-A95B-10A0688D95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05713" y="2134159"/>
            <a:ext cx="3716338" cy="28484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  <a:latin typeface="Raleway" panose="020B0503030101060003" pitchFamily="34" charset="0"/>
              </a:defRPr>
            </a:lvl1pPr>
            <a:lvl2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2pPr>
            <a:lvl3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3pPr>
            <a:lvl4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4pPr>
            <a:lvl5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5pPr>
          </a:lstStyle>
          <a:p>
            <a:pPr lvl="0"/>
            <a:r>
              <a:rPr lang="en-US"/>
              <a:t>NCTCOG PRESENTATION</a:t>
            </a:r>
          </a:p>
        </p:txBody>
      </p:sp>
    </p:spTree>
    <p:extLst>
      <p:ext uri="{BB962C8B-B14F-4D97-AF65-F5344CB8AC3E}">
        <p14:creationId xmlns:p14="http://schemas.microsoft.com/office/powerpoint/2010/main" val="22752170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CBC84-2A89-4224-B81A-CAB9C0004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A031DC-0EC9-4BB4-9427-FD25EBC486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2A5635-72ED-41E9-A27E-252FB56A26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6E60DE-56C5-4555-B465-C8F26B78B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17CD66-C120-43D0-AE0F-17079BA15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Planning for EV Infrastructure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C57ED2-58B8-45F0-896D-CFC665B78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33884-4D56-43DE-8C3B-45475C2919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1584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36C57-B826-4EDC-8DC8-F41C32163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E109A8-CF37-4FE0-BB06-8139322EF9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4B84B6-9A6F-4767-AD71-C07A0DCC6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26753-34A5-4E8E-8C20-4B7B30E72660}" type="datetime1">
              <a:rPr lang="en-US" smtClean="0"/>
              <a:t>6/15/2023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917D92-3478-43D6-84AF-8D8D6404D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Planning for EV Infrastructure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022C6-77D3-423C-AEE1-244049A86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33884-4D56-43DE-8C3B-45475C2919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4969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7756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Application to the Federal Highway Administration Charging and Fueling Infrastructure Program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379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33B82-D43A-4A83-86C5-E88CE6F06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410573-EAC5-443B-92DA-51F05410E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30DA-5B87-4474-A6C4-D2D49FCF3657}" type="datetime1">
              <a:rPr lang="en-US" smtClean="0"/>
              <a:t>6/15/2023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55A0CA-AFCC-41DB-93AB-7DE7D64D6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DFWCC Presentation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C4163B-22FC-451A-B47E-D2BC77876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33884-4D56-43DE-8C3B-45475C291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939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162B6EE7-E4BC-44C6-AF3E-723DC06DF2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8286133" y="-1"/>
            <a:ext cx="3905865" cy="396461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87EC63E-7143-46C4-878D-2C06BBE86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chemeClr val="accent5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162935B-11F2-41A8-A62F-A94B7B1B65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17431" y="1470025"/>
            <a:ext cx="4986337" cy="29839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6EDBE823-0DAA-4ECC-9D7C-70DB112091B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201" y="1470025"/>
            <a:ext cx="4986337" cy="298398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3E1BF06-F785-4CE1-9D3B-E814EABCCB0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1" y="4566686"/>
            <a:ext cx="4986336" cy="642107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z="2400" dirty="0"/>
              <a:t>TITLE</a:t>
            </a:r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6C33072-B198-4FB4-AC6F-E2D623E3547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8200" y="5444770"/>
            <a:ext cx="4986337" cy="682625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76A7852-031C-436B-9AAF-1CAE5B0C663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117431" y="5481197"/>
            <a:ext cx="4986337" cy="682625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D103ABB0-352E-422B-AA00-867629CC1822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6096000" y="4566686"/>
            <a:ext cx="4986336" cy="642107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z="2400" dirty="0"/>
              <a:t>TITLE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4038CCD-A0ED-43BC-9C2A-5875C50A5E8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Planning for EV Infrastructure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F5A829-3AB7-4F4C-9077-C7444E32D2D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8273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708D3-79B8-4F13-B587-BAD4BD2ED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6B29B-8A2A-4803-8283-C6EF072CA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4052"/>
            <a:ext cx="10515600" cy="1456461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3666ADF-4352-4DC6-AAB3-FFA789164D9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4382634"/>
            <a:ext cx="10515600" cy="1456461"/>
          </a:xfrm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1773292-416A-4DC5-8618-C851CEA95468}"/>
              </a:ext>
            </a:extLst>
          </p:cNvPr>
          <p:cNvSpPr txBox="1">
            <a:spLocks/>
          </p:cNvSpPr>
          <p:nvPr userDrawn="1"/>
        </p:nvSpPr>
        <p:spPr>
          <a:xfrm>
            <a:off x="838200" y="1470568"/>
            <a:ext cx="10515600" cy="682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46A"/>
                </a:solidFill>
                <a:latin typeface="Raleway" panose="020B0503030101060003" pitchFamily="34" charset="0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</a:rPr>
              <a:t>SUBHEADER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F4B1653-56A7-4002-98AD-9A7970A7FCF2}"/>
              </a:ext>
            </a:extLst>
          </p:cNvPr>
          <p:cNvSpPr txBox="1">
            <a:spLocks/>
          </p:cNvSpPr>
          <p:nvPr userDrawn="1"/>
        </p:nvSpPr>
        <p:spPr>
          <a:xfrm>
            <a:off x="838200" y="3677670"/>
            <a:ext cx="10515600" cy="682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46A"/>
                </a:solidFill>
                <a:latin typeface="Raleway" panose="020B0503030101060003" pitchFamily="34" charset="0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</a:rPr>
              <a:t>SUBHEADER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687AB43-29F4-4031-BEBE-CB014064AC4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Planning for EV Infrastructure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32FAC0E-BC73-4574-8AFE-D7A4E766B2B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490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87EC63E-7143-46C4-878D-2C06BBE86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rgbClr val="00446A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162935B-11F2-41A8-A62F-A94B7B1B65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67463" y="1825625"/>
            <a:ext cx="4986337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15012D3-C990-489F-8F93-AA4D8BF5D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4142"/>
            <a:ext cx="4986337" cy="4351338"/>
          </a:xfrm>
        </p:spPr>
        <p:txBody>
          <a:bodyPr/>
          <a:lstStyle>
            <a:lvl1pPr marL="0" indent="0">
              <a:buNone/>
              <a:defRPr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49AD43-7D51-4AD9-8E85-F1A3EBA0952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Planning for EV Infrastructure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228C43-D8FB-4E0D-B9B1-4A30223B2CB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7745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bg>
      <p:bgPr>
        <a:solidFill>
          <a:srgbClr val="0044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708D3-79B8-4F13-B587-BAD4BD2ED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6B29B-8A2A-4803-8283-C6EF072CA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7663"/>
            <a:ext cx="10515600" cy="435133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rgbClr val="FFC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738789-F524-4828-BC27-9D4E4246A16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Planning for EV Infrastructure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7AA331-D59D-4888-A008-D84E46F79B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473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bg>
      <p:bgPr>
        <a:solidFill>
          <a:srgbClr val="0044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E3DFB5-B955-4901-9566-48BB004998A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z="2400" dirty="0"/>
              <a:t>TITLE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8AE0EC-A5E8-4A6B-8D36-BE7C8AAE86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9974319-6B78-4AF7-AD9A-34505EE961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06AB6AD-D29B-46D7-91CC-28DE4D43065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1722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z="2400" dirty="0"/>
              <a:t>TITLE</a:t>
            </a:r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19B9576-44FA-4D80-832E-09B96022F1C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72199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32AF2BF-58AC-4B8A-A9F6-00A06A200822}"/>
              </a:ext>
            </a:extLst>
          </p:cNvPr>
          <p:cNvCxnSpPr/>
          <p:nvPr userDrawn="1"/>
        </p:nvCxnSpPr>
        <p:spPr>
          <a:xfrm>
            <a:off x="838200" y="6184900"/>
            <a:ext cx="10515600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E0383DF-60EB-45B3-99B3-7BA142338F9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Planning for EV Infrastructure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8B4C3B-F137-4638-83C9-1BFA696BFB1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5004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bg>
      <p:bgPr>
        <a:solidFill>
          <a:srgbClr val="0044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4EDFF4B-FB69-4A2A-9103-60221DC4A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4295548"/>
            <a:ext cx="2743199" cy="1764166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51C71CF-EC9A-4B8E-8F70-1605BBEE128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724400" y="4295548"/>
            <a:ext cx="2743199" cy="1764166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78BC913-60C6-4939-BCC3-E3AD44DD205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610600" y="4295548"/>
            <a:ext cx="2743199" cy="1764166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FF70944-3476-42AD-8015-B393E46E50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A7D7E6A-405D-4EE0-86DD-77F54087A1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8485" y="3634731"/>
            <a:ext cx="1127125" cy="42839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029F55F2-DFEE-47D5-8123-52516224F6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18636" y="3637589"/>
            <a:ext cx="1127125" cy="42839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E182BD4F-9BC9-4234-9BC1-471D7F3541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32436" y="3632532"/>
            <a:ext cx="1127125" cy="42839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93DF98-CD98-4EE7-AF89-1383E497C34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Planning for EV Infrastructure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A71E64-CD64-4289-B1B4-D0CCA10FA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250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bg>
      <p:bgPr>
        <a:solidFill>
          <a:srgbClr val="0044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DEFCE-1645-432B-BF5C-6414510527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B72668-67C8-4E63-9956-66D8B8EE11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Planning for EV Infrastructure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48B7ED-DE02-437B-87EC-86D573193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7377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0BE1D5D-AA34-4A31-8811-757D85A70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6323" y="6293612"/>
            <a:ext cx="4114800" cy="365125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Planning for EV Infrastructure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150E5FD-F475-4265-8571-7EF58D7F6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1317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C3A6CA-1BBE-4D10-BDF3-5D71031E5702}"/>
              </a:ext>
            </a:extLst>
          </p:cNvPr>
          <p:cNvSpPr txBox="1"/>
          <p:nvPr userDrawn="1"/>
        </p:nvSpPr>
        <p:spPr>
          <a:xfrm>
            <a:off x="1988457" y="15820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B48E58-7910-424D-9AE4-A9E4E74DFF4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0" y="1778774"/>
            <a:ext cx="6080125" cy="417593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840C69B-88BB-4FE0-9DC8-1CE81A2F6D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83845"/>
            <a:ext cx="10515600" cy="1325563"/>
          </a:xfrm>
        </p:spPr>
        <p:txBody>
          <a:bodyPr/>
          <a:lstStyle>
            <a:lvl1pPr>
              <a:defRPr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5995389-AD7F-468C-8AFB-6DA70E1853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3288" y="2530105"/>
            <a:ext cx="3292475" cy="868363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at et </a:t>
            </a:r>
            <a:r>
              <a:rPr lang="en-US" dirty="0" err="1"/>
              <a:t>nibh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F66CFF4D-37F9-4477-AF50-436E04A433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73288" y="4544695"/>
            <a:ext cx="3292475" cy="868363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at et </a:t>
            </a:r>
            <a:r>
              <a:rPr lang="en-US" dirty="0" err="1"/>
              <a:t>nibh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5CDDFF48-339D-4BB0-ACF6-3F87B8D111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87486" y="3939065"/>
            <a:ext cx="3292475" cy="375444"/>
          </a:xfrm>
        </p:spPr>
        <p:txBody>
          <a:bodyPr/>
          <a:lstStyle>
            <a:lvl1pPr marL="0" indent="0">
              <a:buNone/>
              <a:defRPr sz="2000" b="1"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SUBHEADER</a:t>
            </a:r>
          </a:p>
          <a:p>
            <a:pPr lvl="0"/>
            <a:endParaRPr lang="en-US" dirty="0"/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0A9C4982-0982-405A-B752-793B6980BD0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87486" y="1923416"/>
            <a:ext cx="3292475" cy="375444"/>
          </a:xfrm>
        </p:spPr>
        <p:txBody>
          <a:bodyPr/>
          <a:lstStyle>
            <a:lvl1pPr marL="0" indent="0">
              <a:buNone/>
              <a:defRPr sz="2000" b="1"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SUBHEADER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2260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bg>
      <p:bgPr>
        <a:solidFill>
          <a:srgbClr val="0044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C4C8AF3-6B1E-4736-93F1-4FA322592D4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125602666"/>
              </p:ext>
            </p:extLst>
          </p:nvPr>
        </p:nvGraphicFramePr>
        <p:xfrm>
          <a:off x="1367971" y="1597176"/>
          <a:ext cx="5575123" cy="3773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1889010-E652-4594-A12C-B3E0EBB164A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550090" y="5656829"/>
            <a:ext cx="4114799" cy="24387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852C67F-6BF5-4BB4-94E3-44179F075C2E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636746" y="5656829"/>
            <a:ext cx="4114799" cy="297883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0DEFCE-1645-432B-BF5C-6414510527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hart Placeholder 20">
            <a:extLst>
              <a:ext uri="{FF2B5EF4-FFF2-40B4-BE49-F238E27FC236}">
                <a16:creationId xmlns:a16="http://schemas.microsoft.com/office/drawing/2014/main" id="{B6AA9188-DF0D-4DA2-A54F-6817D4D583D8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367971" y="1449387"/>
            <a:ext cx="4743450" cy="39893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Chart Placeholder 20">
            <a:extLst>
              <a:ext uri="{FF2B5EF4-FFF2-40B4-BE49-F238E27FC236}">
                <a16:creationId xmlns:a16="http://schemas.microsoft.com/office/drawing/2014/main" id="{18EF15A2-4338-4703-8942-A6E9EC4E1560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235764" y="1459108"/>
            <a:ext cx="4743450" cy="39893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7E83F7-797F-4558-8BB0-2C9FC416BBC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Planning for EV Infrastructure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9EFE2B-B635-4BC8-BD44-E28E07BAC41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4858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162B6EE7-E4BC-44C6-AF3E-723DC06DF2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8228612" y="-2"/>
            <a:ext cx="3963385" cy="685800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87EC63E-7143-46C4-878D-2C06BBE86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162935B-11F2-41A8-A62F-A94B7B1B65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67463" y="1825625"/>
            <a:ext cx="4986337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15012D3-C990-489F-8F93-AA4D8BF5D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4142"/>
            <a:ext cx="4986337" cy="435133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49AD43-7D51-4AD9-8E85-F1A3EBA0952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Planning for EV Infrastructure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228C43-D8FB-4E0D-B9B1-4A30223B2CB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2935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87EC63E-7143-46C4-878D-2C06BBE86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162935B-11F2-41A8-A62F-A94B7B1B65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67463" y="1825625"/>
            <a:ext cx="4986337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15012D3-C990-489F-8F93-AA4D8BF5D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4142"/>
            <a:ext cx="4986337" cy="435133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49AD43-7D51-4AD9-8E85-F1A3EBA0952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Planning for EV Infrastructure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228C43-D8FB-4E0D-B9B1-4A30223B2CB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3053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bg>
      <p:bgPr>
        <a:solidFill>
          <a:srgbClr val="0044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813E05C-D988-416A-BF2C-FDFAF8921A69}"/>
              </a:ext>
            </a:extLst>
          </p:cNvPr>
          <p:cNvCxnSpPr/>
          <p:nvPr userDrawn="1"/>
        </p:nvCxnSpPr>
        <p:spPr>
          <a:xfrm>
            <a:off x="4339771" y="2386817"/>
            <a:ext cx="0" cy="2301297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8563A2A-5573-4A49-973C-AD8025A0C8A3}"/>
              </a:ext>
            </a:extLst>
          </p:cNvPr>
          <p:cNvCxnSpPr/>
          <p:nvPr userDrawn="1"/>
        </p:nvCxnSpPr>
        <p:spPr>
          <a:xfrm>
            <a:off x="8091714" y="2386817"/>
            <a:ext cx="0" cy="2301297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ABADA31-1F20-4E9D-A781-11DF130B37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3274"/>
            <a:ext cx="10515600" cy="1325563"/>
          </a:xfrm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95601B-8718-48BB-8F08-FB129D6858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3468" y="3522191"/>
            <a:ext cx="3316819" cy="1477612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at et </a:t>
            </a:r>
            <a:r>
              <a:rPr lang="en-US" dirty="0" err="1"/>
              <a:t>nibh</a:t>
            </a:r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6F86CBA0-3338-4F66-85E6-15EF69E94B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9701" y="2346817"/>
            <a:ext cx="3316819" cy="923355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100%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9D2801C0-D4C0-4210-8530-8ACE0F00DA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03023" y="3516705"/>
            <a:ext cx="3316819" cy="1477612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at et </a:t>
            </a:r>
            <a:r>
              <a:rPr lang="en-US" dirty="0" err="1"/>
              <a:t>nibh</a:t>
            </a:r>
            <a:endParaRPr lang="en-US" dirty="0"/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75F6089B-714D-41D3-8AB4-52C778BD2E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9256" y="2341331"/>
            <a:ext cx="3316819" cy="923355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$79M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62DB542F-8215-4647-9F58-036F91C691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31198" y="3487630"/>
            <a:ext cx="3316819" cy="1477612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at et </a:t>
            </a:r>
            <a:r>
              <a:rPr lang="en-US" dirty="0" err="1"/>
              <a:t>nibh</a:t>
            </a:r>
            <a:endParaRPr lang="en-US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73D10BC6-A92E-4D4B-AA0E-E462EAD1B2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07431" y="2312256"/>
            <a:ext cx="3316819" cy="923355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5.5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5F1F50-A513-4035-97DF-84A4B5B61D6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/>
              <a:t>Planning for EV Infrastructure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4058E2-4BFA-4933-91E7-8A267DE131B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981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836BB7A-CC92-47DF-9DC6-6B04AE39AF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91150" y="0"/>
            <a:ext cx="680085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E32EE7C2-F1B8-42B4-86E2-AB52984B0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1169" y="6284915"/>
            <a:ext cx="1945758" cy="501645"/>
          </a:xfrm>
        </p:spPr>
        <p:txBody>
          <a:bodyPr/>
          <a:lstStyle>
            <a:lvl1pPr algn="l"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Planning for EV Infrastructure</a:t>
            </a: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B75C0F97-F58C-46B3-B459-D7CB2C6C0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95749" y="6353177"/>
            <a:ext cx="963133" cy="365124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7B1AF6A-4CD4-4E28-9877-8B7C0541B4F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64168" y="1713659"/>
            <a:ext cx="4675665" cy="187201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40025BA-0F5C-4263-BB46-F955E7618C4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383215" y="3834073"/>
            <a:ext cx="4656617" cy="1871999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BB9A51-9B17-4E14-8D7F-674BF47B84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216" y="139699"/>
            <a:ext cx="4675666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0468E5A-CF26-4484-9A21-A8FD95D260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16" y="6353175"/>
            <a:ext cx="565076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561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162B6EE7-E4BC-44C6-AF3E-723DC06DF2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8228612" y="-2"/>
            <a:ext cx="3963385" cy="685800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87EC63E-7143-46C4-878D-2C06BBE86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rgbClr val="00446A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162935B-11F2-41A8-A62F-A94B7B1B65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67463" y="1825625"/>
            <a:ext cx="4986337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15012D3-C990-489F-8F93-AA4D8BF5D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4142"/>
            <a:ext cx="4986337" cy="4351338"/>
          </a:xfrm>
        </p:spPr>
        <p:txBody>
          <a:bodyPr/>
          <a:lstStyle>
            <a:lvl1pPr marL="0" indent="0">
              <a:buNone/>
              <a:defRPr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7A09955-3620-40DB-AB75-EAA686EC3DE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Planning for EV Infrastructure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DFA5AC-8E63-4BBF-BEE5-FF465C45079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5449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E32EE7C2-F1B8-42B4-86E2-AB52984B0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80743" y="6284910"/>
            <a:ext cx="2498652" cy="50164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Planning for EV Infrastructure</a:t>
            </a: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B75C0F97-F58C-46B3-B459-D7CB2C6C0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783" y="6353172"/>
            <a:ext cx="963133" cy="365124"/>
          </a:xfrm>
        </p:spPr>
        <p:txBody>
          <a:bodyPr/>
          <a:lstStyle/>
          <a:p>
            <a:fld id="{F7B4771B-AE04-41F8-8441-EC7D184086A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7B1AF6A-4CD4-4E28-9877-8B7C0541B4F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393616" y="1556987"/>
            <a:ext cx="4305300" cy="187201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40025BA-0F5C-4263-BB46-F955E7618C4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393616" y="3834078"/>
            <a:ext cx="4305300" cy="1871999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BB9A51-9B17-4E14-8D7F-674BF47B84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93616" y="139704"/>
            <a:ext cx="43053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2E2A33-870F-4317-98C5-93A7D0FA15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616" y="6353170"/>
            <a:ext cx="565076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8536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5172CA02-4298-4455-84CF-7BE8D4F2FF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BAEF1A-E41A-491B-8A92-F4B6164C6A0B}"/>
              </a:ext>
            </a:extLst>
          </p:cNvPr>
          <p:cNvSpPr/>
          <p:nvPr userDrawn="1"/>
        </p:nvSpPr>
        <p:spPr>
          <a:xfrm>
            <a:off x="857250" y="0"/>
            <a:ext cx="565785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3AA7B2A-9D80-4172-BD24-B40EEE20B4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87438" y="2181224"/>
            <a:ext cx="5157787" cy="3781425"/>
          </a:xfr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874E29-E9DA-497F-ABF5-5734424806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5082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DA5110-E6BA-4FD9-82FC-A5EA74A961C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NCTCOG logo" descr="A close up of a logo&#10;&#10;Description automatically generated">
            <a:extLst>
              <a:ext uri="{FF2B5EF4-FFF2-40B4-BE49-F238E27FC236}">
                <a16:creationId xmlns:a16="http://schemas.microsoft.com/office/drawing/2014/main" id="{F207C8B6-7047-485E-9B85-6C8893660E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74" y="6208574"/>
            <a:ext cx="795788" cy="51521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DE07F2-41D3-4DAD-8CEF-D73407B8D4B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894815" y="6283616"/>
            <a:ext cx="3359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Planning for EV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1302564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ACC9E170-7FE3-400D-9CBB-41FB685DFD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1ECEAD-A158-4857-9E47-6455A63B9C42}"/>
              </a:ext>
            </a:extLst>
          </p:cNvPr>
          <p:cNvSpPr/>
          <p:nvPr userDrawn="1"/>
        </p:nvSpPr>
        <p:spPr>
          <a:xfrm>
            <a:off x="838200" y="0"/>
            <a:ext cx="5407025" cy="6858000"/>
          </a:xfrm>
          <a:prstGeom prst="rect">
            <a:avLst/>
          </a:prstGeom>
          <a:solidFill>
            <a:srgbClr val="00446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3AA7B2A-9D80-4172-BD24-B40EEE20B4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87438" y="2181225"/>
            <a:ext cx="5157787" cy="3684588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49DB35-396A-4244-88B9-E2D4C5349B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5082" y="365125"/>
            <a:ext cx="10515600" cy="1325563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26026C-9839-43F9-A5E8-532C9856270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16219D-7725-416F-9655-7F1D4639ACA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933286" y="6292205"/>
            <a:ext cx="3359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Planning for EV Infrastructure</a:t>
            </a:r>
          </a:p>
        </p:txBody>
      </p:sp>
      <p:pic>
        <p:nvPicPr>
          <p:cNvPr id="10" name="NCTCOG logo" descr="A close up of a logo&#10;&#10;Description automatically generated">
            <a:extLst>
              <a:ext uri="{FF2B5EF4-FFF2-40B4-BE49-F238E27FC236}">
                <a16:creationId xmlns:a16="http://schemas.microsoft.com/office/drawing/2014/main" id="{8B040951-E564-481C-8F8A-4144DA59D4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74" y="6208574"/>
            <a:ext cx="795788" cy="51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4786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93A10-7A36-4206-BB9E-88FC7DAD64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452164-B6C1-40D7-A052-64912EB9F6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2D5ADA-15DD-47F3-B7F2-3A2AB410B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77C7B-6C66-4739-B81C-C6122A284F4C}" type="datetime1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4791D-FF3E-4D61-B0BE-235E87F03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Planning for EV Infrastructure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7B18FA-1ECB-470B-BC6B-AD0830F98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33884-4D56-43DE-8C3B-45475C291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098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36C57-B826-4EDC-8DC8-F41C32163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E109A8-CF37-4FE0-BB06-8139322EF9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4B84B6-9A6F-4767-AD71-C07A0DCC6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26753-34A5-4E8E-8C20-4B7B30E72660}" type="datetime1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917D92-3478-43D6-84AF-8D8D6404D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Planning for EV Infrastructure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022C6-77D3-423C-AEE1-244049A86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33884-4D56-43DE-8C3B-45475C291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949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91E53-B641-44EA-B72F-F48E53117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C6EE4F-4A11-4682-A434-BD86608B8B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32637E-D33E-4BAF-88A0-BF734E34D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C7034-61FC-4828-94CD-E7B894FF99AC}" type="datetime1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65C24-A602-49C8-B479-459362DC2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Planning for EV Infrastructure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365EC-92D1-4728-91EE-A16935B88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33884-4D56-43DE-8C3B-45475C291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6320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AF80E-3CB7-40EB-BBF4-DD4516A9F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F2CC4-8096-48E9-A8F7-988CCA705F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A70496-E248-4892-85BE-FD8ACA03F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6B226B-1854-4F51-8CCD-919A6328E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42F32-CF5A-4BEC-B37F-CDBBC2AE8E28}" type="datetime1">
              <a:rPr lang="en-US" smtClean="0"/>
              <a:t>6/15/2023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877ACA-0B41-4356-A907-8106B7898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Planning for EV Infrastructure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D13393-C7E6-42AE-8130-91533023E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33884-4D56-43DE-8C3B-45475C291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9746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6467E-84C4-4383-A56A-610AA6D95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1F703D-D967-455B-8AA1-73C3C1F4D0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EFAFA6-32B4-4FB7-80B8-3AE24097D3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793C06-1281-4ADD-B34F-FD065624D5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57186B-A304-4EA0-A26E-3E250BAD0B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652A5B-8B0F-4B2F-BDD9-167240AB1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6925-A4E8-4B8C-8A65-134C9B892458}" type="datetime1">
              <a:rPr lang="en-US" smtClean="0"/>
              <a:t>6/15/2023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24BC95-D98D-49F0-BE68-E2EF61A9D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Planning for EV Infrastructure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D4258F-B709-49D7-8179-231DF0324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33884-4D56-43DE-8C3B-45475C291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8869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33B82-D43A-4A83-86C5-E88CE6F06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410573-EAC5-443B-92DA-51F05410E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56BF2-C3EA-4A14-91C8-E3EB45E1E1EF}" type="datetime1">
              <a:rPr lang="en-US" smtClean="0"/>
              <a:t>6/15/2023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55A0CA-AFCC-41DB-93AB-7DE7D64D6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Planning for EV Infrastructure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C4163B-22FC-451A-B47E-D2BC77876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33884-4D56-43DE-8C3B-45475C291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1683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1D8A9C-A341-4573-AD34-6B3E9CE47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C2675-16D9-43A9-AF08-A3B43D3CC723}" type="datetime1">
              <a:rPr lang="en-US" smtClean="0"/>
              <a:t>6/15/2023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F4C766-9FAD-4B70-B2F1-E6C02EDF6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Planning for EV Infrastructure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6A7D4E-34DD-4838-A1C8-8A462804F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33884-4D56-43DE-8C3B-45475C291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751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162B6EE7-E4BC-44C6-AF3E-723DC06DF2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8286133" y="-1"/>
            <a:ext cx="3905865" cy="396461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87EC63E-7143-46C4-878D-2C06BBE86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rgbClr val="00446A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162935B-11F2-41A8-A62F-A94B7B1B65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17431" y="1470025"/>
            <a:ext cx="4986337" cy="29839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6EDBE823-0DAA-4ECC-9D7C-70DB112091B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201" y="1470025"/>
            <a:ext cx="4986337" cy="298398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3E1BF06-F785-4CE1-9D3B-E814EABCCB0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1" y="4566686"/>
            <a:ext cx="4986336" cy="642107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446A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z="2400" dirty="0"/>
              <a:t>TITLE</a:t>
            </a:r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6C33072-B198-4FB4-AC6F-E2D623E3547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8200" y="5444770"/>
            <a:ext cx="4986337" cy="682625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76A7852-031C-436B-9AAF-1CAE5B0C663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117431" y="5481197"/>
            <a:ext cx="4986337" cy="682625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D103ABB0-352E-422B-AA00-867629CC1822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6096000" y="4566686"/>
            <a:ext cx="4986336" cy="642107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446A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z="2400" dirty="0"/>
              <a:t>TITLE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4038CCD-A0ED-43BC-9C2A-5875C50A5E8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Planning for EV Infrastructure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F5A829-3AB7-4F4C-9077-C7444E32D2D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2093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9F475-90B8-4899-987B-F262D1C7B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BE468B-5092-4AA7-8C78-C3A11B623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216C1B-AA2D-409F-9B61-082AF27401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1574CF-DE3F-4AF5-B374-AAA4399F1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9E656-4AF0-497C-ABB7-5203294E997D}" type="datetime1">
              <a:rPr lang="en-US" smtClean="0"/>
              <a:t>6/15/2023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3CFB63-2AED-4B6A-8F8F-89C43FA1F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Planning for EV Infrastructure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A0BF1D-C974-498B-BF04-0F2568EE0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33884-4D56-43DE-8C3B-45475C291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6408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CBC84-2A89-4224-B81A-CAB9C0004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A031DC-0EC9-4BB4-9427-FD25EBC486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2A5635-72ED-41E9-A27E-252FB56A26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6E60DE-56C5-4555-B465-C8F26B78B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755C6-E8F7-45D2-9580-994528E685FC}" type="datetime1">
              <a:rPr lang="en-US" smtClean="0"/>
              <a:t>6/15/2023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17CD66-C120-43D0-AE0F-17079BA15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Planning for EV Infrastructure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C57ED2-58B8-45F0-896D-CFC665B78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33884-4D56-43DE-8C3B-45475C291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7217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1B898-AE5E-4085-B7AC-132CF19EA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9A17B3-1BC7-4B85-8136-EAE82A419F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C4E69-1887-4666-92FD-72F6377D9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77496-6DFF-4D45-8C96-EF4D3F7A7776}" type="datetime1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18CB30-DC61-46B6-8CD8-417F6A68D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Planning for EV Infrastructure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A9A5F1-CEF9-4562-ACDF-E2EDE9B40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33884-4D56-43DE-8C3B-45475C291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6137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F6E4D4-74C5-45D3-8176-36C858F2E9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B66196-6ACC-4B74-936F-4865A4F6EF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0FF73C-C699-484C-B1B3-091641B04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594CC-EDA6-4DA6-A0E8-C4EE6EB0A8EA}" type="datetime1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2B8B6-07ED-4DBE-AE13-96BD55412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Planning for EV Infrastructure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58A4B5-AA68-400C-AD79-5AED23F25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33884-4D56-43DE-8C3B-45475C291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2222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3C3A6CA-1BBE-4D10-BDF3-5D71031E5702}"/>
              </a:ext>
            </a:extLst>
          </p:cNvPr>
          <p:cNvSpPr txBox="1"/>
          <p:nvPr userDrawn="1"/>
        </p:nvSpPr>
        <p:spPr>
          <a:xfrm>
            <a:off x="1988457" y="15820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B48E58-7910-424D-9AE4-A9E4E74DFF4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0" y="1778774"/>
            <a:ext cx="6080125" cy="417593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840C69B-88BB-4FE0-9DC8-1CE81A2F6D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83845"/>
            <a:ext cx="10515600" cy="1325563"/>
          </a:xfrm>
        </p:spPr>
        <p:txBody>
          <a:bodyPr/>
          <a:lstStyle>
            <a:lvl1pPr>
              <a:defRPr>
                <a:latin typeface="Raleway" panose="020B05030301010600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5995389-AD7F-468C-8AFB-6DA70E1853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3288" y="2530105"/>
            <a:ext cx="3292475" cy="868363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Duis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turpis</a:t>
            </a:r>
            <a:r>
              <a:rPr lang="en-US"/>
              <a:t> et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placerat</a:t>
            </a:r>
            <a:r>
              <a:rPr lang="en-US"/>
              <a:t> at et </a:t>
            </a:r>
            <a:r>
              <a:rPr lang="en-US" err="1"/>
              <a:t>nibh</a:t>
            </a:r>
            <a:endParaRPr lang="en-US"/>
          </a:p>
          <a:p>
            <a:pPr lvl="0"/>
            <a:endParaRPr lang="en-US"/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F66CFF4D-37F9-4477-AF50-436E04A433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73288" y="4544695"/>
            <a:ext cx="3292475" cy="868363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Duis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turpis</a:t>
            </a:r>
            <a:r>
              <a:rPr lang="en-US"/>
              <a:t> et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placerat</a:t>
            </a:r>
            <a:r>
              <a:rPr lang="en-US"/>
              <a:t> at et </a:t>
            </a:r>
            <a:r>
              <a:rPr lang="en-US" err="1"/>
              <a:t>nibh</a:t>
            </a:r>
            <a:endParaRPr lang="en-US"/>
          </a:p>
          <a:p>
            <a:pPr lvl="0"/>
            <a:endParaRPr lang="en-US"/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5CDDFF48-339D-4BB0-ACF6-3F87B8D111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87486" y="3939065"/>
            <a:ext cx="3292475" cy="375444"/>
          </a:xfrm>
        </p:spPr>
        <p:txBody>
          <a:bodyPr/>
          <a:lstStyle>
            <a:lvl1pPr marL="0" indent="0">
              <a:buNone/>
              <a:defRPr sz="2000" b="1"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SUBHEADER</a:t>
            </a:r>
          </a:p>
          <a:p>
            <a:pPr lvl="0"/>
            <a:endParaRPr lang="en-US"/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0A9C4982-0982-405A-B752-793B6980BD0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87486" y="1923416"/>
            <a:ext cx="3292475" cy="375444"/>
          </a:xfrm>
        </p:spPr>
        <p:txBody>
          <a:bodyPr/>
          <a:lstStyle>
            <a:lvl1pPr marL="0" indent="0">
              <a:buNone/>
              <a:defRPr sz="2000" b="1"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SUBHEADER</a:t>
            </a:r>
          </a:p>
          <a:p>
            <a:pPr lvl="0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E4CC868-B627-4AB4-985E-CDF3B0D8D7F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Planning for EV Infrastructure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56AF83-BBD7-488A-A8A5-2C5D296729B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7463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C4C8AF3-6B1E-4736-93F1-4FA322592D4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448232090"/>
              </p:ext>
            </p:extLst>
          </p:nvPr>
        </p:nvGraphicFramePr>
        <p:xfrm>
          <a:off x="1367971" y="1597176"/>
          <a:ext cx="5575123" cy="3773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CE048E84-813E-4742-92A8-4BBD28D97A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8437" y="17621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04F3A32-C372-4EA8-A318-139E1F3BF4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Planning for EV Infrastructure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D2685B-734C-44BC-9E00-1D4BDCCA54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806CAA-43AF-446D-8DA1-681F54F03AD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98500" y="1597025"/>
            <a:ext cx="10515600" cy="4503738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3720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E3DFB5-B955-4901-9566-48BB004998A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446A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z="2400" dirty="0"/>
              <a:t>TITLE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8AE0EC-A5E8-4A6B-8D36-BE7C8AAE86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9974319-6B78-4AF7-AD9A-34505EE961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rgbClr val="00446A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06AB6AD-D29B-46D7-91CC-28DE4D43065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1722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446A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z="2400" dirty="0"/>
              <a:t>TITLE</a:t>
            </a:r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19B9576-44FA-4D80-832E-09B96022F1C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72199" y="2505075"/>
            <a:ext cx="5157787" cy="3684588"/>
          </a:xfr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169FF1-9C5D-48C5-AB1A-037DC64D386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Planning for EV Infrastructure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CE1278-04D6-4F12-83C2-B28C18BD03F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074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4EDFF4B-FB69-4A2A-9103-60221DC4A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4295548"/>
            <a:ext cx="2743199" cy="1764166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rgbClr val="0044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51C71CF-EC9A-4B8E-8F70-1605BBEE128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724400" y="4295548"/>
            <a:ext cx="2743199" cy="1764166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rgbClr val="0044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78BC913-60C6-4939-BCC3-E3AD44DD205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610600" y="4295548"/>
            <a:ext cx="2743199" cy="1764166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rgbClr val="0044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FF70944-3476-42AD-8015-B393E46E50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6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A7D7E6A-405D-4EE0-86DD-77F54087A1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8485" y="3634731"/>
            <a:ext cx="1127125" cy="428399"/>
          </a:xfrm>
        </p:spPr>
        <p:txBody>
          <a:bodyPr/>
          <a:lstStyle>
            <a:lvl1pPr marL="0" indent="0">
              <a:buNone/>
              <a:defRPr>
                <a:solidFill>
                  <a:srgbClr val="00446A"/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029F55F2-DFEE-47D5-8123-52516224F6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18636" y="3637589"/>
            <a:ext cx="1127125" cy="428399"/>
          </a:xfrm>
        </p:spPr>
        <p:txBody>
          <a:bodyPr/>
          <a:lstStyle>
            <a:lvl1pPr marL="0" indent="0">
              <a:buNone/>
              <a:defRPr>
                <a:solidFill>
                  <a:srgbClr val="00446A"/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E182BD4F-9BC9-4234-9BC1-471D7F3541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32436" y="3632532"/>
            <a:ext cx="1127125" cy="428399"/>
          </a:xfrm>
        </p:spPr>
        <p:txBody>
          <a:bodyPr/>
          <a:lstStyle>
            <a:lvl1pPr marL="0" indent="0">
              <a:buNone/>
              <a:defRPr>
                <a:solidFill>
                  <a:srgbClr val="00446A"/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3DACC0-D1BF-4D88-8B56-E2530A6C311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Planning for EV Infrastructure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3801AD-5E7F-4742-986C-1E0CBD78549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693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C4C8AF3-6B1E-4736-93F1-4FA322592D4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624571856"/>
              </p:ext>
            </p:extLst>
          </p:nvPr>
        </p:nvGraphicFramePr>
        <p:xfrm>
          <a:off x="1367971" y="1597176"/>
          <a:ext cx="5575123" cy="3773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0BE1D5D-AA34-4A31-8811-757D85A70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1" y="6339264"/>
            <a:ext cx="4114800" cy="365125"/>
          </a:xfrm>
        </p:spPr>
        <p:txBody>
          <a:bodyPr/>
          <a:lstStyle>
            <a:lvl1pPr algn="l"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Planning for EV Infrastructure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150E5FD-F475-4265-8571-7EF58D7F6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0EC0B47-0B9F-4ECD-9B3E-AFA3AD0D890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550090" y="5656829"/>
            <a:ext cx="4114799" cy="356619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C6E84B1-D0D7-4B21-89E6-D0CD9769AEE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636746" y="5656829"/>
            <a:ext cx="4114799" cy="356619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Chart Placeholder 20">
            <a:extLst>
              <a:ext uri="{FF2B5EF4-FFF2-40B4-BE49-F238E27FC236}">
                <a16:creationId xmlns:a16="http://schemas.microsoft.com/office/drawing/2014/main" id="{D7E8A02E-74C2-497A-9E8D-132E2E0F2A08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367971" y="1449387"/>
            <a:ext cx="4743450" cy="39893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2" name="Chart Placeholder 20">
            <a:extLst>
              <a:ext uri="{FF2B5EF4-FFF2-40B4-BE49-F238E27FC236}">
                <a16:creationId xmlns:a16="http://schemas.microsoft.com/office/drawing/2014/main" id="{66F4A531-691C-4096-B671-3AE5E1215CA2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235764" y="1459108"/>
            <a:ext cx="4743450" cy="39893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E048E84-813E-4742-92A8-4BBD28D97A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8437" y="176212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5266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C4C8AF3-6B1E-4736-93F1-4FA322592D4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010491196"/>
              </p:ext>
            </p:extLst>
          </p:nvPr>
        </p:nvGraphicFramePr>
        <p:xfrm>
          <a:off x="1367971" y="1597176"/>
          <a:ext cx="5575123" cy="3773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CE048E84-813E-4742-92A8-4BBD28D97A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8437" y="176212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04F3A32-C372-4EA8-A318-139E1F3BF4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Planning for EV Infrastructure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D2685B-734C-44BC-9E00-1D4BDCCA54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884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C4C8AF3-6B1E-4736-93F1-4FA322592D4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448232090"/>
              </p:ext>
            </p:extLst>
          </p:nvPr>
        </p:nvGraphicFramePr>
        <p:xfrm>
          <a:off x="1367971" y="1597176"/>
          <a:ext cx="5575123" cy="3773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CE048E84-813E-4742-92A8-4BBD28D97A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8437" y="176212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04F3A32-C372-4EA8-A318-139E1F3BF4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Planning for EV Infrastructure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D2685B-734C-44BC-9E00-1D4BDCCA54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806CAA-43AF-446D-8DA1-681F54F03AD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98500" y="1597025"/>
            <a:ext cx="10515600" cy="4503738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5554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F4BD55-4F06-4F8B-91F1-F728D5CAA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79ECC3-D905-4E7E-BC7F-A4688426AF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7538F-BC69-4D4F-AAC7-D2C59C2DB1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04109" y="6356350"/>
            <a:ext cx="32488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Planning for EV Infrastructure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2C5A08-BBAF-4D7F-8335-0DE9A81191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F4F9FDCB-A96D-4EC8-BF0A-12F32D020CD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CF848F-3F19-4DE9-BB7F-4586D90395DA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56350"/>
            <a:ext cx="565076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54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5" r:id="rId9"/>
    <p:sldLayoutId id="2147483663" r:id="rId10"/>
    <p:sldLayoutId id="2147483664" r:id="rId11"/>
    <p:sldLayoutId id="2147483706" r:id="rId12"/>
    <p:sldLayoutId id="2147483707" r:id="rId13"/>
    <p:sldLayoutId id="2147483708" r:id="rId14"/>
    <p:sldLayoutId id="2147483710" r:id="rId15"/>
    <p:sldLayoutId id="2147483711" r:id="rId16"/>
    <p:sldLayoutId id="2147483712" r:id="rId1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3F2578-8596-4E98-997C-B00B0719B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2F191B-A752-42E7-85F0-4E76AF983D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77356-7375-4C62-8610-549477EB34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93410" y="6356350"/>
            <a:ext cx="3359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Planning for EV Infrastructure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3CEAF0-4754-4BE3-A7BB-1072802F8D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NCTCOG logo" descr="A close up of a logo&#10;&#10;Description automatically generated">
            <a:extLst>
              <a:ext uri="{FF2B5EF4-FFF2-40B4-BE49-F238E27FC236}">
                <a16:creationId xmlns:a16="http://schemas.microsoft.com/office/drawing/2014/main" id="{A6AA05DD-DA5E-471D-9E90-7CDE29EF41D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22" y="6235269"/>
            <a:ext cx="795788" cy="51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179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704" r:id="rId7"/>
    <p:sldLayoutId id="2147483682" r:id="rId8"/>
    <p:sldLayoutId id="2147483702" r:id="rId9"/>
    <p:sldLayoutId id="2147483703" r:id="rId10"/>
    <p:sldLayoutId id="214748368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2"/>
          </a:solidFill>
          <a:latin typeface="Raleway" panose="020B05030301010600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6F10A3-6473-4705-8DBA-8F4C04531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B11065-33B5-49A4-BBB7-4A3577646B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A40A37-1911-43DF-B3DD-1A6F98FD1D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Planning for EV Infrastructure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7F397-87C9-4AF0-B208-7C3318EA80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A2834D01-4278-40FD-B49E-8769533778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097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86DF22-9A10-4686-87A0-F16BDB95F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AD4297-1778-4E0B-8C8E-3B44642DF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9CA4EF-D30B-4E56-9C43-790754F171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F096DD-5510-43C5-86DD-15BCF6969CC4}" type="datetime1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84B3C-0FE2-47E3-8D74-A53F9D0872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Planning for EV Infrastructure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9737AA-798A-4E8D-B23A-45D342888C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33884-4D56-43DE-8C3B-45475C291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44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yundai.com/worldwide/en/company/newsroom/hyundai-motor-presents-carbon-neutral-commitment-at-iaa-mobility-2021-0000016716" TargetMode="External"/><Relationship Id="rId13" Type="http://schemas.openxmlformats.org/officeDocument/2006/relationships/hyperlink" Target="https://www.rubbernews.com/automotive/subaru-wants-40-sales-electrified-2030" TargetMode="External"/><Relationship Id="rId18" Type="http://schemas.openxmlformats.org/officeDocument/2006/relationships/chart" Target="../charts/chart7.xml"/><Relationship Id="rId26" Type="http://schemas.openxmlformats.org/officeDocument/2006/relationships/chart" Target="../charts/chart15.xml"/><Relationship Id="rId39" Type="http://schemas.openxmlformats.org/officeDocument/2006/relationships/chart" Target="../charts/chart24.xml"/><Relationship Id="rId3" Type="http://schemas.openxmlformats.org/officeDocument/2006/relationships/hyperlink" Target="https://www.autoweek.com/news/green-cars/a36814233/audi-plans-to-become-an-ev-only-brand-but-acknowledges-risks/" TargetMode="External"/><Relationship Id="rId21" Type="http://schemas.openxmlformats.org/officeDocument/2006/relationships/chart" Target="../charts/chart10.xml"/><Relationship Id="rId34" Type="http://schemas.openxmlformats.org/officeDocument/2006/relationships/chart" Target="../charts/chart21.xml"/><Relationship Id="rId42" Type="http://schemas.openxmlformats.org/officeDocument/2006/relationships/chart" Target="../charts/chart27.xml"/><Relationship Id="rId7" Type="http://schemas.openxmlformats.org/officeDocument/2006/relationships/hyperlink" Target="https://insideevs.com/news/503142/honda-electrification-plan-2040/" TargetMode="External"/><Relationship Id="rId12" Type="http://schemas.openxmlformats.org/officeDocument/2006/relationships/hyperlink" Target="https://www.marketplace.org/2021/07/09/stellantis-ambitious-ev-plan-but-is-america-ready/" TargetMode="External"/><Relationship Id="rId17" Type="http://schemas.openxmlformats.org/officeDocument/2006/relationships/chart" Target="../charts/chart6.xml"/><Relationship Id="rId25" Type="http://schemas.openxmlformats.org/officeDocument/2006/relationships/chart" Target="../charts/chart14.xml"/><Relationship Id="rId33" Type="http://schemas.openxmlformats.org/officeDocument/2006/relationships/image" Target="../media/image38.svg"/><Relationship Id="rId38" Type="http://schemas.openxmlformats.org/officeDocument/2006/relationships/image" Target="../media/image40.svg"/><Relationship Id="rId2" Type="http://schemas.openxmlformats.org/officeDocument/2006/relationships/notesSlide" Target="../notesSlides/notesSlide3.xml"/><Relationship Id="rId16" Type="http://schemas.openxmlformats.org/officeDocument/2006/relationships/hyperlink" Target="https://group.volvocars.com/news/electrification/2021/volvo-plans-to-be-fully-electric-by-2030" TargetMode="External"/><Relationship Id="rId20" Type="http://schemas.openxmlformats.org/officeDocument/2006/relationships/chart" Target="../charts/chart9.xml"/><Relationship Id="rId29" Type="http://schemas.openxmlformats.org/officeDocument/2006/relationships/chart" Target="../charts/chart18.xml"/><Relationship Id="rId41" Type="http://schemas.openxmlformats.org/officeDocument/2006/relationships/chart" Target="../charts/chart26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autoweek.com/news/a36292118/phasing-out-internal-combustion-engines/" TargetMode="External"/><Relationship Id="rId11" Type="http://schemas.openxmlformats.org/officeDocument/2006/relationships/hyperlink" Target="https://usa.nissannews.com/en-US/releases/release-25819c9aeb4792ebec3d4ddceb2bb4bd-nissan-targets-40-of-us-sales-to-be-electric-by-2030" TargetMode="External"/><Relationship Id="rId24" Type="http://schemas.openxmlformats.org/officeDocument/2006/relationships/chart" Target="../charts/chart13.xml"/><Relationship Id="rId32" Type="http://schemas.openxmlformats.org/officeDocument/2006/relationships/image" Target="../media/image37.png"/><Relationship Id="rId37" Type="http://schemas.openxmlformats.org/officeDocument/2006/relationships/image" Target="../media/image39.png"/><Relationship Id="rId40" Type="http://schemas.openxmlformats.org/officeDocument/2006/relationships/chart" Target="../charts/chart25.xml"/><Relationship Id="rId5" Type="http://schemas.openxmlformats.org/officeDocument/2006/relationships/hyperlink" Target="https://www.reuters.com/business/sustainable-business/ford-boosts-ev-spending-aims-have-40-volume-all-electric-by-2030-2021-05-26/" TargetMode="External"/><Relationship Id="rId15" Type="http://schemas.openxmlformats.org/officeDocument/2006/relationships/hyperlink" Target="https://insideevs.com/news/520085/volkswagen-new-auto-strategy-2030/" TargetMode="External"/><Relationship Id="rId23" Type="http://schemas.openxmlformats.org/officeDocument/2006/relationships/chart" Target="../charts/chart12.xml"/><Relationship Id="rId28" Type="http://schemas.openxmlformats.org/officeDocument/2006/relationships/chart" Target="../charts/chart17.xml"/><Relationship Id="rId36" Type="http://schemas.openxmlformats.org/officeDocument/2006/relationships/chart" Target="../charts/chart23.xml"/><Relationship Id="rId10" Type="http://schemas.openxmlformats.org/officeDocument/2006/relationships/hyperlink" Target="https://www.cnet.com/roadshow/news/mercedes-benz-all-electric-2030/" TargetMode="External"/><Relationship Id="rId19" Type="http://schemas.openxmlformats.org/officeDocument/2006/relationships/chart" Target="../charts/chart8.xml"/><Relationship Id="rId31" Type="http://schemas.openxmlformats.org/officeDocument/2006/relationships/chart" Target="../charts/chart20.xml"/><Relationship Id="rId44" Type="http://schemas.openxmlformats.org/officeDocument/2006/relationships/chart" Target="../charts/chart28.xml"/><Relationship Id="rId4" Type="http://schemas.openxmlformats.org/officeDocument/2006/relationships/hyperlink" Target="https://www.cnet.com/roadshow/news/bmw-ev-i4-ix-suv-mini-plans/" TargetMode="External"/><Relationship Id="rId9" Type="http://schemas.openxmlformats.org/officeDocument/2006/relationships/hyperlink" Target="https://www.caranddriver.com/news/a35460440/kia-electric-vehicles-11-by-2026/" TargetMode="External"/><Relationship Id="rId14" Type="http://schemas.openxmlformats.org/officeDocument/2006/relationships/hyperlink" Target="https://pressroom.toyota.com/toyotas-path-to-carbon-neutrality/" TargetMode="External"/><Relationship Id="rId22" Type="http://schemas.openxmlformats.org/officeDocument/2006/relationships/chart" Target="../charts/chart11.xml"/><Relationship Id="rId27" Type="http://schemas.openxmlformats.org/officeDocument/2006/relationships/chart" Target="../charts/chart16.xml"/><Relationship Id="rId30" Type="http://schemas.openxmlformats.org/officeDocument/2006/relationships/chart" Target="../charts/chart19.xml"/><Relationship Id="rId35" Type="http://schemas.openxmlformats.org/officeDocument/2006/relationships/chart" Target="../charts/chart22.xml"/><Relationship Id="rId43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txdot.mysocialpinpoint.com/tx_ev_plan" TargetMode="External"/><Relationship Id="rId2" Type="http://schemas.openxmlformats.org/officeDocument/2006/relationships/hyperlink" Target="http://www.dfwcleancities.org/evnt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txdot.mysocialpinpoint.com/tx_ev_plan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torymaps.arcgis.com/stories/24854758cda54619b8bc30fbc621c4ab" TargetMode="External"/><Relationship Id="rId4" Type="http://schemas.openxmlformats.org/officeDocument/2006/relationships/hyperlink" Target="http://www.txdot.gov/projects/projects-studies/statewide/texas-electric-vehicle-planning-03-22-22.html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://www.txdot.gov/projects/projects-studies/statewide/texas-electric-vehicle-planning-03-22-22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torymaps.arcgis.com/stories/24854758cda54619b8bc30fbc621c4ab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hyperlink" Target="https://www.txdot.gov/apps/statewide_mapping/StatewidePlanningMap.html" TargetMode="Externa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0.png"/><Relationship Id="rId4" Type="http://schemas.microsoft.com/office/2007/relationships/hdphoto" Target="../media/hdphoto1.wdp"/><Relationship Id="rId9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5" Type="http://schemas.openxmlformats.org/officeDocument/2006/relationships/image" Target="../media/image58.png"/><Relationship Id="rId4" Type="http://schemas.openxmlformats.org/officeDocument/2006/relationships/hyperlink" Target="https://www.nctcog.org/trans/about/committees/ih-45-zero-emission-vehicle-corridor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5" Type="http://schemas.openxmlformats.org/officeDocument/2006/relationships/hyperlink" Target="https://www.fhwa.dot.gov/environment/cfi/" TargetMode="External"/><Relationship Id="rId4" Type="http://schemas.openxmlformats.org/officeDocument/2006/relationships/image" Target="../media/image60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pa.gov/inflation-reduction-act/climate-pollution-reduction-grants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snance@nctcog.org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://www.publicinput.com/nctcog-cprg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hyperlink" Target="https://www.transportationenergy.org/resources/fuels-institute-videos/ev-destination-charging-consumer-avenue/" TargetMode="External"/><Relationship Id="rId7" Type="http://schemas.openxmlformats.org/officeDocument/2006/relationships/hyperlink" Target="https://afdc.energy.gov/stations/#/find/nearest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nam12.safelinks.protection.outlook.com/?url=https%3A%2F%2Fwww.youtube.com%2Fwatch%3Fv%3DbROm2RhMpI4%26list%3DPLK43E0JdDgQytkJS_T71iK25UD02ZnkCS%26index%3D18&amp;data=05%7C01%7CAHodges%40nctcog.org%7C19a1ae83af6c4288f31a08db5567dfdc%7C2f5e7ebc22b04fbe934caabddb4e29b1%7C0%7C0%7C638197676871881553%7CUnknown%7CTWFpbGZsb3d8eyJWIjoiMC4wLjAwMDAiLCJQIjoiV2luMzIiLCJBTiI6Ik1haWwiLCJXVCI6Mn0%3D%7C3000%7C%7C%7C&amp;sdata=ynczJ9Qq7Jr9LhShb65h6d8RwkeduaXlB5J5v%2Bl2I%2BE%3D&amp;reserved=0" TargetMode="External"/><Relationship Id="rId5" Type="http://schemas.openxmlformats.org/officeDocument/2006/relationships/hyperlink" Target="https://www.transportation.gov/rural/ev/toolkit" TargetMode="External"/><Relationship Id="rId4" Type="http://schemas.openxmlformats.org/officeDocument/2006/relationships/hyperlink" Target="https://www.transportationenergy.org/Research/Reports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evitp.org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nctcog.org/getmedia/30e28450-63f7-4222-a49c-665c78d42ad8/greensense-manual-(pdf)-(2).93f720.pdf?lang=en-US" TargetMode="External"/><Relationship Id="rId3" Type="http://schemas.openxmlformats.org/officeDocument/2006/relationships/hyperlink" Target="http://www.nctcog.org/aqfunding" TargetMode="External"/><Relationship Id="rId7" Type="http://schemas.openxmlformats.org/officeDocument/2006/relationships/hyperlink" Target="https://www.tceq.texas.gov/airquality/terp/ld.html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afdc.energy.gov/laws/13038" TargetMode="External"/><Relationship Id="rId5" Type="http://schemas.openxmlformats.org/officeDocument/2006/relationships/hyperlink" Target="https://afdc.energy.gov/laws/409" TargetMode="External"/><Relationship Id="rId4" Type="http://schemas.openxmlformats.org/officeDocument/2006/relationships/hyperlink" Target="https://afdc.energy.gov/laws/10513" TargetMode="External"/><Relationship Id="rId9" Type="http://schemas.openxmlformats.org/officeDocument/2006/relationships/hyperlink" Target="https://ucs.net/rebate-programs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tcog.org/aqfunding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www.tceq.texas.gov/airquality/terp/ctt.html" TargetMode="External"/><Relationship Id="rId4" Type="http://schemas.openxmlformats.org/officeDocument/2006/relationships/hyperlink" Target="https://www.rd.usda.gov/programs-services/business-programs/rural-business-development-grants/tx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mailto:ahodges@nctcog.org" TargetMode="External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4" Type="http://schemas.microsoft.com/office/2007/relationships/hdphoto" Target="../media/hdphoto4.wdp"/><Relationship Id="rId9" Type="http://schemas.openxmlformats.org/officeDocument/2006/relationships/hyperlink" Target="mailto:lclark@nctcog.or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1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4.xml"/><Relationship Id="rId6" Type="http://schemas.microsoft.com/office/2007/relationships/diagramDrawing" Target="../diagrams/drawing1.xml"/><Relationship Id="rId11" Type="http://schemas.openxmlformats.org/officeDocument/2006/relationships/image" Target="../media/image30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29.sv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5" Type="http://schemas.openxmlformats.org/officeDocument/2006/relationships/comments" Target="../comments/comment1.xml"/><Relationship Id="rId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assets.bbhub.io/professional/sites/24/BNEF-Zero-Emission-Vehicles-Factbook_FINAL.pdf" TargetMode="External"/><Relationship Id="rId3" Type="http://schemas.openxmlformats.org/officeDocument/2006/relationships/hyperlink" Target="https://www.ercot.com/gridinfo/planning" TargetMode="External"/><Relationship Id="rId7" Type="http://schemas.openxmlformats.org/officeDocument/2006/relationships/hyperlink" Target="https://www.epa.gov/automotive-trend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anl.gov/esia/light-duty-electric-drive-vehicles-monthly-sales-updates" TargetMode="External"/><Relationship Id="rId5" Type="http://schemas.openxmlformats.org/officeDocument/2006/relationships/image" Target="../media/image36.png"/><Relationship Id="rId4" Type="http://schemas.openxmlformats.org/officeDocument/2006/relationships/hyperlink" Target="https://about.bnef.com/electric-vehicle-outlook/" TargetMode="External"/><Relationship Id="rId9" Type="http://schemas.openxmlformats.org/officeDocument/2006/relationships/hyperlink" Target="https://www.whitehouse.gov/briefing-room/statements-releases/2021/08/05/fact-sheet-president-biden-announces-steps-to-drive-american-leadership-forward-on-clean-cars-and-truck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Placeholder 34" descr="A red car with a frog on the hood&#10;&#10;Description automatically generated with low confidence">
            <a:extLst>
              <a:ext uri="{FF2B5EF4-FFF2-40B4-BE49-F238E27FC236}">
                <a16:creationId xmlns:a16="http://schemas.microsoft.com/office/drawing/2014/main" id="{A11DE655-8316-4E8B-880E-67AFDDD45F0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8" t="7813" b="7813"/>
          <a:stretch/>
        </p:blipFill>
        <p:spPr>
          <a:xfrm>
            <a:off x="0" y="0"/>
            <a:ext cx="8709060" cy="685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5C1446A-2EF2-48E2-B0B6-5E5B11AEA487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3000">
                <a:srgbClr val="FFFFFF">
                  <a:alpha val="91000"/>
                </a:srgbClr>
              </a:gs>
              <a:gs pos="63000">
                <a:srgbClr val="FFFFFF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B545F67-42B3-41F6-907A-40533E3D859E}"/>
              </a:ext>
            </a:extLst>
          </p:cNvPr>
          <p:cNvSpPr txBox="1">
            <a:spLocks/>
          </p:cNvSpPr>
          <p:nvPr/>
        </p:nvSpPr>
        <p:spPr>
          <a:xfrm>
            <a:off x="2743200" y="2422625"/>
            <a:ext cx="9339832" cy="21645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800" spc="300" dirty="0">
                <a:solidFill>
                  <a:schemeClr val="accent1"/>
                </a:solidFill>
                <a:latin typeface="Raleway SemiBold" panose="020B07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 Infrastructure </a:t>
            </a:r>
          </a:p>
          <a:p>
            <a:pPr algn="r"/>
            <a:r>
              <a:rPr lang="en-US" sz="4800" spc="300" dirty="0">
                <a:solidFill>
                  <a:schemeClr val="accent1"/>
                </a:solidFill>
                <a:latin typeface="Raleway SemiBold" panose="020B07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Planning &amp; Economic Development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973CDC-B969-5FC6-EC0D-52FACF488102}"/>
              </a:ext>
            </a:extLst>
          </p:cNvPr>
          <p:cNvSpPr txBox="1">
            <a:spLocks/>
          </p:cNvSpPr>
          <p:nvPr/>
        </p:nvSpPr>
        <p:spPr>
          <a:xfrm>
            <a:off x="5676900" y="4751104"/>
            <a:ext cx="6205746" cy="24797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BC1C1C">
                  <a:lumMod val="75000"/>
                </a:srgbClr>
              </a:buClr>
              <a:buSzPct val="145000"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Lato"/>
                <a:ea typeface="Lato"/>
                <a:cs typeface="Calibri"/>
              </a:rPr>
              <a:t>Amy Hodges, Principal Air Quality Planner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BC1C1C">
                  <a:lumMod val="75000"/>
                </a:srgbClr>
              </a:buClr>
              <a:buSzPct val="145000"/>
              <a:buFont typeface="Arial"/>
              <a:buNone/>
              <a:tabLst/>
              <a:defRPr/>
            </a:pPr>
            <a:r>
              <a:rPr lang="en-US" sz="2000" dirty="0">
                <a:solidFill>
                  <a:srgbClr val="00446A"/>
                </a:solidFill>
                <a:latin typeface="Lato" panose="020F0502020204030203" pitchFamily="34" charset="0"/>
                <a:ea typeface="Lato"/>
                <a:cs typeface="Calibri" panose="020F0502020204030204" pitchFamily="34" charset="0"/>
              </a:rPr>
              <a:t>June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Lato" panose="020F0502020204030203" pitchFamily="34" charset="0"/>
                <a:ea typeface="Lato"/>
                <a:cs typeface="Calibri" panose="020F0502020204030204" pitchFamily="34" charset="0"/>
              </a:rPr>
              <a:t> 15, 2023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BC1C1C">
                  <a:lumMod val="75000"/>
                </a:srgbClr>
              </a:buClr>
              <a:buSzPct val="145000"/>
              <a:buFont typeface="Arial"/>
              <a:buNone/>
              <a:tabLst/>
              <a:defRPr/>
            </a:pPr>
            <a:r>
              <a:rPr lang="en-US" sz="2000" dirty="0">
                <a:solidFill>
                  <a:srgbClr val="00446A"/>
                </a:solidFill>
                <a:latin typeface="Lato" panose="020F0502020204030203" pitchFamily="34" charset="0"/>
                <a:ea typeface="Lato"/>
                <a:cs typeface="Calibri" panose="020F0502020204030204" pitchFamily="34" charset="0"/>
              </a:rPr>
              <a:t>North Central Texas Economic Development District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446A"/>
              </a:solidFill>
              <a:effectLst/>
              <a:uLnTx/>
              <a:uFillTx/>
              <a:latin typeface="Lato" panose="020F0502020204030203" pitchFamily="34" charset="0"/>
              <a:ea typeface="Lato"/>
              <a:cs typeface="Calibri" panose="020F050202020403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69951FD-7BCD-7471-0D08-AEE357CDBE6D}"/>
              </a:ext>
            </a:extLst>
          </p:cNvPr>
          <p:cNvCxnSpPr>
            <a:cxnSpLocks/>
          </p:cNvCxnSpPr>
          <p:nvPr/>
        </p:nvCxnSpPr>
        <p:spPr>
          <a:xfrm>
            <a:off x="5987845" y="4634627"/>
            <a:ext cx="5894801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7C86CE97-19BB-DAAD-F208-9639431E66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9883" y="837338"/>
            <a:ext cx="1265538" cy="13788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C817AD-95A0-87B0-ED3D-D71E338957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5473" y="897910"/>
            <a:ext cx="1885775" cy="131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2334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F416EE-35A4-4269-8043-92778E71BE11}"/>
              </a:ext>
            </a:extLst>
          </p:cNvPr>
          <p:cNvSpPr/>
          <p:nvPr/>
        </p:nvSpPr>
        <p:spPr>
          <a:xfrm>
            <a:off x="0" y="2623160"/>
            <a:ext cx="12192000" cy="359904"/>
          </a:xfrm>
          <a:prstGeom prst="rect">
            <a:avLst/>
          </a:prstGeom>
          <a:solidFill>
            <a:srgbClr val="DDDDDD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E91103B1-0F2C-4646-80C1-CFCAFB1C1854}"/>
              </a:ext>
            </a:extLst>
          </p:cNvPr>
          <p:cNvSpPr/>
          <p:nvPr/>
        </p:nvSpPr>
        <p:spPr>
          <a:xfrm>
            <a:off x="-1" y="1917087"/>
            <a:ext cx="12192001" cy="359904"/>
          </a:xfrm>
          <a:prstGeom prst="rect">
            <a:avLst/>
          </a:prstGeom>
          <a:solidFill>
            <a:srgbClr val="DDDDDD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</a:endParaRP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DEB9E125-57CF-45D9-921E-AD2E475CC994}"/>
              </a:ext>
            </a:extLst>
          </p:cNvPr>
          <p:cNvSpPr/>
          <p:nvPr/>
        </p:nvSpPr>
        <p:spPr>
          <a:xfrm>
            <a:off x="5021" y="1189223"/>
            <a:ext cx="12161341" cy="359904"/>
          </a:xfrm>
          <a:prstGeom prst="rect">
            <a:avLst/>
          </a:prstGeom>
          <a:solidFill>
            <a:srgbClr val="DDDDDD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</a:endParaRP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4C85E856-231A-4F0D-B6BE-67D2386A4027}"/>
              </a:ext>
            </a:extLst>
          </p:cNvPr>
          <p:cNvSpPr/>
          <p:nvPr/>
        </p:nvSpPr>
        <p:spPr>
          <a:xfrm>
            <a:off x="-1" y="3337856"/>
            <a:ext cx="12192000" cy="359904"/>
          </a:xfrm>
          <a:prstGeom prst="rect">
            <a:avLst/>
          </a:prstGeom>
          <a:solidFill>
            <a:srgbClr val="DDDDDD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3411DEE2-16AF-4E63-8CA1-3BB9413C1E4B}"/>
              </a:ext>
            </a:extLst>
          </p:cNvPr>
          <p:cNvSpPr/>
          <p:nvPr/>
        </p:nvSpPr>
        <p:spPr>
          <a:xfrm>
            <a:off x="-5081" y="4057573"/>
            <a:ext cx="12192000" cy="359904"/>
          </a:xfrm>
          <a:prstGeom prst="rect">
            <a:avLst/>
          </a:prstGeom>
          <a:solidFill>
            <a:srgbClr val="DDDDDD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</a:endParaRP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EA8E07B3-733B-44FC-94AF-B4A70AD54914}"/>
              </a:ext>
            </a:extLst>
          </p:cNvPr>
          <p:cNvSpPr/>
          <p:nvPr/>
        </p:nvSpPr>
        <p:spPr>
          <a:xfrm>
            <a:off x="-3525" y="4758008"/>
            <a:ext cx="12192000" cy="359904"/>
          </a:xfrm>
          <a:prstGeom prst="rect">
            <a:avLst/>
          </a:prstGeom>
          <a:solidFill>
            <a:srgbClr val="DDDDDD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</a:endParaRP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C484A63A-BEC5-4050-AC5F-F3A0DD5A7719}"/>
              </a:ext>
            </a:extLst>
          </p:cNvPr>
          <p:cNvSpPr/>
          <p:nvPr/>
        </p:nvSpPr>
        <p:spPr>
          <a:xfrm>
            <a:off x="-5081" y="5470750"/>
            <a:ext cx="12192000" cy="359904"/>
          </a:xfrm>
          <a:prstGeom prst="rect">
            <a:avLst/>
          </a:prstGeom>
          <a:solidFill>
            <a:srgbClr val="DDDDDD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29C4903-2EB8-48F6-8343-29D6253F23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3801162"/>
              </p:ext>
            </p:extLst>
          </p:nvPr>
        </p:nvGraphicFramePr>
        <p:xfrm>
          <a:off x="-30659" y="1192984"/>
          <a:ext cx="11549098" cy="49792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45439">
                  <a:extLst>
                    <a:ext uri="{9D8B030D-6E8A-4147-A177-3AD203B41FA5}">
                      <a16:colId xmlns:a16="http://schemas.microsoft.com/office/drawing/2014/main" val="2596453026"/>
                    </a:ext>
                  </a:extLst>
                </a:gridCol>
                <a:gridCol w="1604379">
                  <a:extLst>
                    <a:ext uri="{9D8B030D-6E8A-4147-A177-3AD203B41FA5}">
                      <a16:colId xmlns:a16="http://schemas.microsoft.com/office/drawing/2014/main" val="2720665281"/>
                    </a:ext>
                  </a:extLst>
                </a:gridCol>
                <a:gridCol w="1699856">
                  <a:extLst>
                    <a:ext uri="{9D8B030D-6E8A-4147-A177-3AD203B41FA5}">
                      <a16:colId xmlns:a16="http://schemas.microsoft.com/office/drawing/2014/main" val="2573235369"/>
                    </a:ext>
                  </a:extLst>
                </a:gridCol>
                <a:gridCol w="1699856">
                  <a:extLst>
                    <a:ext uri="{9D8B030D-6E8A-4147-A177-3AD203B41FA5}">
                      <a16:colId xmlns:a16="http://schemas.microsoft.com/office/drawing/2014/main" val="251773735"/>
                    </a:ext>
                  </a:extLst>
                </a:gridCol>
                <a:gridCol w="1699856">
                  <a:extLst>
                    <a:ext uri="{9D8B030D-6E8A-4147-A177-3AD203B41FA5}">
                      <a16:colId xmlns:a16="http://schemas.microsoft.com/office/drawing/2014/main" val="4288726488"/>
                    </a:ext>
                  </a:extLst>
                </a:gridCol>
                <a:gridCol w="1699856">
                  <a:extLst>
                    <a:ext uri="{9D8B030D-6E8A-4147-A177-3AD203B41FA5}">
                      <a16:colId xmlns:a16="http://schemas.microsoft.com/office/drawing/2014/main" val="1769171823"/>
                    </a:ext>
                  </a:extLst>
                </a:gridCol>
                <a:gridCol w="1699856">
                  <a:extLst>
                    <a:ext uri="{9D8B030D-6E8A-4147-A177-3AD203B41FA5}">
                      <a16:colId xmlns:a16="http://schemas.microsoft.com/office/drawing/2014/main" val="2310576805"/>
                    </a:ext>
                  </a:extLst>
                </a:gridCol>
              </a:tblGrid>
              <a:tr h="355664">
                <a:tc>
                  <a:txBody>
                    <a:bodyPr/>
                    <a:lstStyle/>
                    <a:p>
                      <a:r>
                        <a:rPr lang="en-US" sz="1200" b="1" u="none" dirty="0">
                          <a:solidFill>
                            <a:srgbClr val="00446A"/>
                          </a:solidFill>
                          <a:latin typeface="Lato" panose="020F0502020204030203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Audi</a:t>
                      </a:r>
                      <a:endParaRPr lang="en-US" sz="1200" b="1" u="none" dirty="0">
                        <a:solidFill>
                          <a:srgbClr val="00446A"/>
                        </a:solidFill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06283829"/>
                  </a:ext>
                </a:extLst>
              </a:tr>
              <a:tr h="355664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00446A"/>
                          </a:solidFill>
                          <a:latin typeface="Lato" panose="020F0502020204030203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BMW</a:t>
                      </a:r>
                      <a:endParaRPr lang="en-US" sz="1200" b="1" dirty="0">
                        <a:solidFill>
                          <a:srgbClr val="00446A"/>
                        </a:solidFill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4845430"/>
                  </a:ext>
                </a:extLst>
              </a:tr>
              <a:tr h="355664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00446A"/>
                          </a:solidFill>
                          <a:latin typeface="Lato" panose="020F0502020204030203" pitchFamily="34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Ford</a:t>
                      </a:r>
                      <a:endParaRPr lang="en-US" sz="1200" b="1" dirty="0">
                        <a:solidFill>
                          <a:srgbClr val="00446A"/>
                        </a:solidFill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7557430"/>
                  </a:ext>
                </a:extLst>
              </a:tr>
              <a:tr h="355664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00446A"/>
                          </a:solidFill>
                          <a:latin typeface="Lato" panose="020F0502020204030203" pitchFamily="34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General Motors</a:t>
                      </a:r>
                      <a:endParaRPr lang="en-US" sz="1200" b="1" dirty="0">
                        <a:solidFill>
                          <a:srgbClr val="00446A"/>
                        </a:solidFill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1081508"/>
                  </a:ext>
                </a:extLst>
              </a:tr>
              <a:tr h="355664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00446A"/>
                          </a:solidFill>
                          <a:latin typeface="Lato" panose="020F0502020204030203" pitchFamily="34" charset="0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Honda</a:t>
                      </a:r>
                      <a:endParaRPr lang="en-US" sz="1200" b="1" dirty="0">
                        <a:solidFill>
                          <a:srgbClr val="00446A"/>
                        </a:solidFill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23926064"/>
                  </a:ext>
                </a:extLst>
              </a:tr>
              <a:tr h="355664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00446A"/>
                          </a:solidFill>
                          <a:latin typeface="Lato" panose="020F0502020204030203" pitchFamily="34" charset="0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Hyundai</a:t>
                      </a:r>
                      <a:endParaRPr lang="en-US" sz="1200" b="1" dirty="0">
                        <a:solidFill>
                          <a:srgbClr val="00446A"/>
                        </a:solidFill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3068449"/>
                  </a:ext>
                </a:extLst>
              </a:tr>
              <a:tr h="355664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00446A"/>
                          </a:solidFill>
                          <a:latin typeface="Lato" panose="020F0502020204030203" pitchFamily="34" charset="0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Kia</a:t>
                      </a:r>
                      <a:endParaRPr lang="en-US" sz="1200" b="1" dirty="0">
                        <a:solidFill>
                          <a:srgbClr val="00446A"/>
                        </a:solidFill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1474415"/>
                  </a:ext>
                </a:extLst>
              </a:tr>
              <a:tr h="355664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00446A"/>
                          </a:solidFill>
                          <a:latin typeface="Lato" panose="020F0502020204030203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Mercedes-Benz</a:t>
                      </a:r>
                      <a:endParaRPr lang="en-US" sz="1200" b="1" dirty="0">
                        <a:solidFill>
                          <a:srgbClr val="00446A"/>
                        </a:solidFill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3788837"/>
                  </a:ext>
                </a:extLst>
              </a:tr>
              <a:tr h="355664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00446A"/>
                          </a:solidFill>
                          <a:latin typeface="Lato" panose="020F0502020204030203" pitchFamily="34" charset="0"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Nissan</a:t>
                      </a:r>
                      <a:endParaRPr lang="en-US" sz="1200" b="1" dirty="0">
                        <a:solidFill>
                          <a:srgbClr val="00446A"/>
                        </a:solidFill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3792215"/>
                  </a:ext>
                </a:extLst>
              </a:tr>
              <a:tr h="355664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00446A"/>
                          </a:solidFill>
                          <a:latin typeface="Lato" panose="020F0502020204030203" pitchFamily="34" charset="0"/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Stellantis</a:t>
                      </a:r>
                      <a:endParaRPr lang="en-US" sz="1200" b="1" dirty="0">
                        <a:solidFill>
                          <a:srgbClr val="00446A"/>
                        </a:solidFill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9304115"/>
                  </a:ext>
                </a:extLst>
              </a:tr>
              <a:tr h="355664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00446A"/>
                          </a:solidFill>
                          <a:latin typeface="Lato" panose="020F0502020204030203" pitchFamily="34" charset="0"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Subaru</a:t>
                      </a:r>
                      <a:endParaRPr lang="en-US" sz="1200" b="1" dirty="0">
                        <a:solidFill>
                          <a:srgbClr val="00446A"/>
                        </a:solidFill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82190971"/>
                  </a:ext>
                </a:extLst>
              </a:tr>
              <a:tr h="355664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00446A"/>
                          </a:solidFill>
                          <a:latin typeface="Lato" panose="020F0502020204030203" pitchFamily="34" charset="0"/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Toyota</a:t>
                      </a:r>
                      <a:endParaRPr lang="en-US" sz="1200" b="1" dirty="0">
                        <a:solidFill>
                          <a:srgbClr val="00446A"/>
                        </a:solidFill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9794851"/>
                  </a:ext>
                </a:extLst>
              </a:tr>
              <a:tr h="355664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00446A"/>
                          </a:solidFill>
                          <a:latin typeface="Lato" panose="020F0502020204030203" pitchFamily="34" charset="0"/>
                          <a:hlinkClick r:id="rId1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Volkswagen</a:t>
                      </a:r>
                      <a:endParaRPr lang="en-US" sz="1200" b="1" dirty="0">
                        <a:solidFill>
                          <a:srgbClr val="00446A"/>
                        </a:solidFill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6194416"/>
                  </a:ext>
                </a:extLst>
              </a:tr>
              <a:tr h="355664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00446A"/>
                          </a:solidFill>
                          <a:latin typeface="Lato" panose="020F0502020204030203" pitchFamily="34" charset="0"/>
                          <a:hlinkClick r:id="rId1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Volvo</a:t>
                      </a:r>
                      <a:endParaRPr lang="en-US" sz="1200" b="1" dirty="0">
                        <a:solidFill>
                          <a:srgbClr val="00446A"/>
                        </a:solidFill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08885776"/>
                  </a:ext>
                </a:extLst>
              </a:tr>
            </a:tbl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C30ED57-05CC-497F-86B0-724BA90A3848}"/>
              </a:ext>
            </a:extLst>
          </p:cNvPr>
          <p:cNvCxnSpPr>
            <a:cxnSpLocks/>
          </p:cNvCxnSpPr>
          <p:nvPr/>
        </p:nvCxnSpPr>
        <p:spPr>
          <a:xfrm flipH="1">
            <a:off x="0" y="6312599"/>
            <a:ext cx="12191999" cy="0"/>
          </a:xfrm>
          <a:prstGeom prst="line">
            <a:avLst/>
          </a:prstGeom>
          <a:ln w="476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3">
            <a:extLst>
              <a:ext uri="{FF2B5EF4-FFF2-40B4-BE49-F238E27FC236}">
                <a16:creationId xmlns:a16="http://schemas.microsoft.com/office/drawing/2014/main" id="{0715FAF5-E2B9-4F2E-9967-DEC5E88BFA9F}"/>
              </a:ext>
            </a:extLst>
          </p:cNvPr>
          <p:cNvSpPr txBox="1">
            <a:spLocks/>
          </p:cNvSpPr>
          <p:nvPr/>
        </p:nvSpPr>
        <p:spPr>
          <a:xfrm>
            <a:off x="488066" y="17453"/>
            <a:ext cx="11622122" cy="95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Raleway" panose="020B05030301010600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aleway" pitchFamily="2" charset="0"/>
              </a:rPr>
              <a:t>Electrification Transition Goals of Manufacturers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Lato" panose="020F0502020204030203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Lato" panose="020F0502020204030203" pitchFamily="34" charset="0"/>
              </a:rPr>
              <a:t>(% of Sales) | Data as of 7/8/2022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446A"/>
              </a:solidFill>
              <a:effectLst/>
              <a:uLnTx/>
              <a:uFillTx/>
              <a:latin typeface="Lato" panose="020F050202020403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A0A47A-E2E7-4A03-8927-F9A830B29E67}"/>
              </a:ext>
            </a:extLst>
          </p:cNvPr>
          <p:cNvSpPr txBox="1"/>
          <p:nvPr/>
        </p:nvSpPr>
        <p:spPr>
          <a:xfrm>
            <a:off x="139710" y="844313"/>
            <a:ext cx="56655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Lato" panose="020F0502020204030203" pitchFamily="34" charset="0"/>
              </a:rPr>
              <a:t>*This list is not comprehensive, and manufacturers are not endorsed by NCTCOG</a:t>
            </a:r>
          </a:p>
        </p:txBody>
      </p:sp>
      <p:sp>
        <p:nvSpPr>
          <p:cNvPr id="26" name="Content Placeholder 4">
            <a:extLst>
              <a:ext uri="{FF2B5EF4-FFF2-40B4-BE49-F238E27FC236}">
                <a16:creationId xmlns:a16="http://schemas.microsoft.com/office/drawing/2014/main" id="{EFC0CBCD-D9D5-47C1-BB7F-89240A37A3D2}"/>
              </a:ext>
            </a:extLst>
          </p:cNvPr>
          <p:cNvSpPr txBox="1">
            <a:spLocks/>
          </p:cNvSpPr>
          <p:nvPr/>
        </p:nvSpPr>
        <p:spPr>
          <a:xfrm>
            <a:off x="1431906" y="3761540"/>
            <a:ext cx="568052" cy="208537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00446A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</a:rPr>
              <a:t>50%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57E25"/>
              </a:solidFill>
              <a:effectLst/>
              <a:uLnTx/>
              <a:uFillTx/>
            </a:endParaRPr>
          </a:p>
        </p:txBody>
      </p:sp>
      <p:sp>
        <p:nvSpPr>
          <p:cNvPr id="27" name="Content Placeholder 4">
            <a:extLst>
              <a:ext uri="{FF2B5EF4-FFF2-40B4-BE49-F238E27FC236}">
                <a16:creationId xmlns:a16="http://schemas.microsoft.com/office/drawing/2014/main" id="{65F2202E-3F6E-4F34-A090-974CBDB581F2}"/>
              </a:ext>
            </a:extLst>
          </p:cNvPr>
          <p:cNvSpPr txBox="1">
            <a:spLocks/>
          </p:cNvSpPr>
          <p:nvPr/>
        </p:nvSpPr>
        <p:spPr>
          <a:xfrm>
            <a:off x="1410264" y="5535270"/>
            <a:ext cx="613641" cy="2085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00446A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</a:rPr>
              <a:t> 20%</a:t>
            </a:r>
          </a:p>
        </p:txBody>
      </p:sp>
      <p:sp>
        <p:nvSpPr>
          <p:cNvPr id="28" name="Content Placeholder 4">
            <a:extLst>
              <a:ext uri="{FF2B5EF4-FFF2-40B4-BE49-F238E27FC236}">
                <a16:creationId xmlns:a16="http://schemas.microsoft.com/office/drawing/2014/main" id="{2CD0EC65-1852-438B-A7C5-BDDC7D7D9B87}"/>
              </a:ext>
            </a:extLst>
          </p:cNvPr>
          <p:cNvSpPr txBox="1">
            <a:spLocks/>
          </p:cNvSpPr>
          <p:nvPr/>
        </p:nvSpPr>
        <p:spPr>
          <a:xfrm>
            <a:off x="1431905" y="5902515"/>
            <a:ext cx="613641" cy="2507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00446A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</a:rPr>
              <a:t>50%</a:t>
            </a:r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AC8FA1C9-8F25-4932-AC63-3465D36D1EE0}"/>
              </a:ext>
            </a:extLst>
          </p:cNvPr>
          <p:cNvGrpSpPr/>
          <p:nvPr/>
        </p:nvGrpSpPr>
        <p:grpSpPr>
          <a:xfrm>
            <a:off x="754343" y="1213416"/>
            <a:ext cx="1061205" cy="5635244"/>
            <a:chOff x="1099116" y="1183584"/>
            <a:chExt cx="1061205" cy="5635244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3F713F7-D29D-4FA2-8A18-D80AB2678A24}"/>
                </a:ext>
              </a:extLst>
            </p:cNvPr>
            <p:cNvCxnSpPr>
              <a:cxnSpLocks/>
            </p:cNvCxnSpPr>
            <p:nvPr/>
          </p:nvCxnSpPr>
          <p:spPr>
            <a:xfrm>
              <a:off x="1626785" y="1183584"/>
              <a:ext cx="5867" cy="5073895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0" name="Flowchart: Connector 9">
              <a:extLst>
                <a:ext uri="{FF2B5EF4-FFF2-40B4-BE49-F238E27FC236}">
                  <a16:creationId xmlns:a16="http://schemas.microsoft.com/office/drawing/2014/main" id="{4D4BB9EB-69A2-43C1-894C-CAC042873556}"/>
                </a:ext>
              </a:extLst>
            </p:cNvPr>
            <p:cNvSpPr/>
            <p:nvPr/>
          </p:nvSpPr>
          <p:spPr>
            <a:xfrm rot="10800000" flipH="1">
              <a:off x="1508446" y="6157771"/>
              <a:ext cx="242544" cy="242544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Lato" panose="020F0502020204030203" pitchFamily="34" charset="0"/>
              </a:endParaRPr>
            </a:p>
          </p:txBody>
        </p:sp>
        <p:sp>
          <p:nvSpPr>
            <p:cNvPr id="25" name="Content Placeholder 4">
              <a:extLst>
                <a:ext uri="{FF2B5EF4-FFF2-40B4-BE49-F238E27FC236}">
                  <a16:creationId xmlns:a16="http://schemas.microsoft.com/office/drawing/2014/main" id="{0414BF79-7098-4703-96F6-0F99198C91B7}"/>
                </a:ext>
              </a:extLst>
            </p:cNvPr>
            <p:cNvSpPr txBox="1">
              <a:spLocks/>
            </p:cNvSpPr>
            <p:nvPr/>
          </p:nvSpPr>
          <p:spPr>
            <a:xfrm>
              <a:off x="1099116" y="6404039"/>
              <a:ext cx="1061205" cy="41478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>
                      <a:lumMod val="50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rgbClr val="00446A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FFC000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446A"/>
                  </a:solidFill>
                  <a:effectLst/>
                  <a:uLnTx/>
                  <a:uFillTx/>
                </a:rPr>
                <a:t>2025</a:t>
              </a:r>
            </a:p>
          </p:txBody>
        </p:sp>
        <p:graphicFrame>
          <p:nvGraphicFramePr>
            <p:cNvPr id="29" name="Chart 28">
              <a:extLst>
                <a:ext uri="{FF2B5EF4-FFF2-40B4-BE49-F238E27FC236}">
                  <a16:creationId xmlns:a16="http://schemas.microsoft.com/office/drawing/2014/main" id="{62C01267-6DC7-47F8-AD19-FAFEFE1C80B5}"/>
                </a:ext>
              </a:extLst>
            </p:cNvPr>
            <p:cNvGraphicFramePr/>
            <p:nvPr/>
          </p:nvGraphicFramePr>
          <p:xfrm>
            <a:off x="1355398" y="3592200"/>
            <a:ext cx="548640" cy="5486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7"/>
            </a:graphicData>
          </a:graphic>
        </p:graphicFrame>
        <p:graphicFrame>
          <p:nvGraphicFramePr>
            <p:cNvPr id="30" name="Chart 29">
              <a:extLst>
                <a:ext uri="{FF2B5EF4-FFF2-40B4-BE49-F238E27FC236}">
                  <a16:creationId xmlns:a16="http://schemas.microsoft.com/office/drawing/2014/main" id="{4C9C6018-1095-4ECE-AFA2-9A7152D30BE3}"/>
                </a:ext>
              </a:extLst>
            </p:cNvPr>
            <p:cNvGraphicFramePr/>
            <p:nvPr/>
          </p:nvGraphicFramePr>
          <p:xfrm>
            <a:off x="1354611" y="5354891"/>
            <a:ext cx="550214" cy="55021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8"/>
            </a:graphicData>
          </a:graphic>
        </p:graphicFrame>
        <p:graphicFrame>
          <p:nvGraphicFramePr>
            <p:cNvPr id="31" name="Chart 30">
              <a:extLst>
                <a:ext uri="{FF2B5EF4-FFF2-40B4-BE49-F238E27FC236}">
                  <a16:creationId xmlns:a16="http://schemas.microsoft.com/office/drawing/2014/main" id="{42DCF519-C86E-4193-B830-76F82C293DFB}"/>
                </a:ext>
              </a:extLst>
            </p:cNvPr>
            <p:cNvGraphicFramePr/>
            <p:nvPr/>
          </p:nvGraphicFramePr>
          <p:xfrm>
            <a:off x="1355398" y="5711700"/>
            <a:ext cx="548640" cy="5486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9"/>
            </a:graphicData>
          </a:graphic>
        </p:graphicFrame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532E67F-7BF9-4BF6-888A-42C67AD56677}"/>
              </a:ext>
            </a:extLst>
          </p:cNvPr>
          <p:cNvGrpSpPr/>
          <p:nvPr/>
        </p:nvGrpSpPr>
        <p:grpSpPr>
          <a:xfrm>
            <a:off x="1488807" y="1096255"/>
            <a:ext cx="1845328" cy="5262064"/>
            <a:chOff x="1488807" y="1096255"/>
            <a:chExt cx="1845328" cy="5262064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7CC2795-C91B-4F09-833D-1B714ECAB3CF}"/>
                </a:ext>
              </a:extLst>
            </p:cNvPr>
            <p:cNvCxnSpPr>
              <a:cxnSpLocks/>
            </p:cNvCxnSpPr>
            <p:nvPr/>
          </p:nvCxnSpPr>
          <p:spPr>
            <a:xfrm>
              <a:off x="1760194" y="1232622"/>
              <a:ext cx="5867" cy="5073895"/>
            </a:xfrm>
            <a:prstGeom prst="line">
              <a:avLst/>
            </a:prstGeom>
            <a:ln w="9525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id="{00712051-8AD8-411D-B82A-D81235546E25}"/>
                </a:ext>
              </a:extLst>
            </p:cNvPr>
            <p:cNvSpPr/>
            <p:nvPr/>
          </p:nvSpPr>
          <p:spPr>
            <a:xfrm rot="10800000" flipH="1">
              <a:off x="1717407" y="6266879"/>
              <a:ext cx="91440" cy="91440"/>
            </a:xfrm>
            <a:prstGeom prst="flowChartConnector">
              <a:avLst/>
            </a:prstGeom>
            <a:solidFill>
              <a:schemeClr val="bg1"/>
            </a:solidFill>
            <a:ln w="31750">
              <a:solidFill>
                <a:schemeClr val="accent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Lato" panose="020F0502020204030203" pitchFamily="34" charset="0"/>
              </a:endParaRPr>
            </a:p>
          </p:txBody>
        </p:sp>
        <p:sp>
          <p:nvSpPr>
            <p:cNvPr id="39" name="Content Placeholder 4">
              <a:extLst>
                <a:ext uri="{FF2B5EF4-FFF2-40B4-BE49-F238E27FC236}">
                  <a16:creationId xmlns:a16="http://schemas.microsoft.com/office/drawing/2014/main" id="{212C4C66-7269-4EB1-B024-9A44439E333F}"/>
                </a:ext>
              </a:extLst>
            </p:cNvPr>
            <p:cNvSpPr txBox="1">
              <a:spLocks/>
            </p:cNvSpPr>
            <p:nvPr/>
          </p:nvSpPr>
          <p:spPr>
            <a:xfrm>
              <a:off x="1856231" y="1170761"/>
              <a:ext cx="1477904" cy="956260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>
                      <a:lumMod val="50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rgbClr val="00446A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FFC000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A"/>
                  </a:solidFill>
                  <a:effectLst/>
                  <a:uLnTx/>
                  <a:uFillTx/>
                </a:rPr>
                <a:t>100% by 2026 </a:t>
              </a: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00446A"/>
                  </a:solidFill>
                  <a:effectLst/>
                  <a:uLnTx/>
                  <a:uFillTx/>
                </a:rPr>
                <a:t>(Only New Models)</a:t>
              </a:r>
            </a:p>
          </p:txBody>
        </p:sp>
        <p:graphicFrame>
          <p:nvGraphicFramePr>
            <p:cNvPr id="40" name="Chart 39">
              <a:extLst>
                <a:ext uri="{FF2B5EF4-FFF2-40B4-BE49-F238E27FC236}">
                  <a16:creationId xmlns:a16="http://schemas.microsoft.com/office/drawing/2014/main" id="{657DF4C3-A81D-4D3E-9D9A-7E9320FF960C}"/>
                </a:ext>
              </a:extLst>
            </p:cNvPr>
            <p:cNvGraphicFramePr/>
            <p:nvPr/>
          </p:nvGraphicFramePr>
          <p:xfrm>
            <a:off x="1488807" y="1096255"/>
            <a:ext cx="548640" cy="5486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0"/>
            </a:graphicData>
          </a:graphic>
        </p:graphicFrame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D8D54FDB-13AF-48E1-B7F4-A48D7DA1DCB5}"/>
              </a:ext>
            </a:extLst>
          </p:cNvPr>
          <p:cNvGrpSpPr/>
          <p:nvPr/>
        </p:nvGrpSpPr>
        <p:grpSpPr>
          <a:xfrm>
            <a:off x="2719432" y="1212917"/>
            <a:ext cx="2628475" cy="5635743"/>
            <a:chOff x="3561083" y="1206765"/>
            <a:chExt cx="2628475" cy="5635743"/>
          </a:xfrm>
        </p:grpSpPr>
        <p:sp>
          <p:nvSpPr>
            <p:cNvPr id="49" name="Content Placeholder 4">
              <a:extLst>
                <a:ext uri="{FF2B5EF4-FFF2-40B4-BE49-F238E27FC236}">
                  <a16:creationId xmlns:a16="http://schemas.microsoft.com/office/drawing/2014/main" id="{44004DE7-E53E-484E-A3B2-5446E0BEFACE}"/>
                </a:ext>
              </a:extLst>
            </p:cNvPr>
            <p:cNvSpPr txBox="1">
              <a:spLocks/>
            </p:cNvSpPr>
            <p:nvPr/>
          </p:nvSpPr>
          <p:spPr>
            <a:xfrm>
              <a:off x="4282829" y="1595986"/>
              <a:ext cx="960474" cy="26112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>
                      <a:lumMod val="50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rgbClr val="00446A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FFC000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A"/>
                  </a:solidFill>
                  <a:effectLst/>
                  <a:uLnTx/>
                  <a:uFillTx/>
                </a:rPr>
                <a:t>50%</a:t>
              </a:r>
            </a:p>
          </p:txBody>
        </p:sp>
        <p:sp>
          <p:nvSpPr>
            <p:cNvPr id="51" name="Content Placeholder 4">
              <a:extLst>
                <a:ext uri="{FF2B5EF4-FFF2-40B4-BE49-F238E27FC236}">
                  <a16:creationId xmlns:a16="http://schemas.microsoft.com/office/drawing/2014/main" id="{A6FD571F-5CE8-43B1-928C-B2B0F5B16728}"/>
                </a:ext>
              </a:extLst>
            </p:cNvPr>
            <p:cNvSpPr txBox="1">
              <a:spLocks/>
            </p:cNvSpPr>
            <p:nvPr/>
          </p:nvSpPr>
          <p:spPr>
            <a:xfrm>
              <a:off x="4251379" y="2680201"/>
              <a:ext cx="1779304" cy="24791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>
                      <a:lumMod val="50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rgbClr val="00446A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FFC000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A"/>
                  </a:solidFill>
                  <a:effectLst/>
                  <a:uLnTx/>
                  <a:uFillTx/>
                </a:rPr>
                <a:t>40% </a:t>
              </a: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00446A"/>
                  </a:solidFill>
                  <a:effectLst/>
                  <a:uLnTx/>
                  <a:uFillTx/>
                </a:rPr>
                <a:t>(Includes FCEVs)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Content Placeholder 4">
              <a:extLst>
                <a:ext uri="{FF2B5EF4-FFF2-40B4-BE49-F238E27FC236}">
                  <a16:creationId xmlns:a16="http://schemas.microsoft.com/office/drawing/2014/main" id="{8C786AF0-4256-44D0-94A7-2D8F0C2284F1}"/>
                </a:ext>
              </a:extLst>
            </p:cNvPr>
            <p:cNvSpPr txBox="1">
              <a:spLocks/>
            </p:cNvSpPr>
            <p:nvPr/>
          </p:nvSpPr>
          <p:spPr>
            <a:xfrm>
              <a:off x="4241872" y="3041013"/>
              <a:ext cx="1829347" cy="24791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>
                      <a:lumMod val="50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rgbClr val="00446A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FFC000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A"/>
                  </a:solidFill>
                  <a:effectLst/>
                  <a:uLnTx/>
                  <a:uFillTx/>
                </a:rPr>
                <a:t>30% </a:t>
              </a: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00446A"/>
                  </a:solidFill>
                  <a:effectLst/>
                  <a:uLnTx/>
                  <a:uFillTx/>
                </a:rPr>
                <a:t>(Includes FCEVs)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Content Placeholder 4">
              <a:extLst>
                <a:ext uri="{FF2B5EF4-FFF2-40B4-BE49-F238E27FC236}">
                  <a16:creationId xmlns:a16="http://schemas.microsoft.com/office/drawing/2014/main" id="{B403403B-2B85-4CFE-A873-D003F66AFA04}"/>
                </a:ext>
              </a:extLst>
            </p:cNvPr>
            <p:cNvSpPr txBox="1">
              <a:spLocks/>
            </p:cNvSpPr>
            <p:nvPr/>
          </p:nvSpPr>
          <p:spPr>
            <a:xfrm>
              <a:off x="4224899" y="3768628"/>
              <a:ext cx="1945956" cy="25514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>
                      <a:lumMod val="50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rgbClr val="00446A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FFC000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A"/>
                  </a:solidFill>
                  <a:effectLst/>
                  <a:uLnTx/>
                  <a:uFillTx/>
                </a:rPr>
                <a:t>100% </a:t>
              </a: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00446A"/>
                  </a:solidFill>
                  <a:effectLst/>
                  <a:uLnTx/>
                  <a:uFillTx/>
                </a:rPr>
                <a:t>(In Select Markets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A"/>
                  </a:solidFill>
                  <a:effectLst/>
                  <a:uLnTx/>
                  <a:uFillTx/>
                </a:rPr>
                <a:t>)</a:t>
              </a:r>
            </a:p>
          </p:txBody>
        </p:sp>
        <p:sp>
          <p:nvSpPr>
            <p:cNvPr id="54" name="Content Placeholder 4">
              <a:extLst>
                <a:ext uri="{FF2B5EF4-FFF2-40B4-BE49-F238E27FC236}">
                  <a16:creationId xmlns:a16="http://schemas.microsoft.com/office/drawing/2014/main" id="{24F58E79-9582-4F7F-AF52-3B5F90A0613B}"/>
                </a:ext>
              </a:extLst>
            </p:cNvPr>
            <p:cNvSpPr txBox="1">
              <a:spLocks/>
            </p:cNvSpPr>
            <p:nvPr/>
          </p:nvSpPr>
          <p:spPr>
            <a:xfrm>
              <a:off x="4235368" y="3398793"/>
              <a:ext cx="1831646" cy="26786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>
                      <a:lumMod val="50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rgbClr val="00446A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FFC000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A"/>
                  </a:solidFill>
                  <a:effectLst/>
                  <a:uLnTx/>
                  <a:uFillTx/>
                </a:rPr>
                <a:t>40% (</a:t>
              </a: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00446A"/>
                  </a:solidFill>
                  <a:effectLst/>
                  <a:uLnTx/>
                  <a:uFillTx/>
                </a:rPr>
                <a:t>Includes Hybrids)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Content Placeholder 4">
              <a:extLst>
                <a:ext uri="{FF2B5EF4-FFF2-40B4-BE49-F238E27FC236}">
                  <a16:creationId xmlns:a16="http://schemas.microsoft.com/office/drawing/2014/main" id="{A7DA4845-B15A-466E-882F-DC6D20F7FAD5}"/>
                </a:ext>
              </a:extLst>
            </p:cNvPr>
            <p:cNvSpPr txBox="1">
              <a:spLocks/>
            </p:cNvSpPr>
            <p:nvPr/>
          </p:nvSpPr>
          <p:spPr>
            <a:xfrm>
              <a:off x="4203446" y="5196140"/>
              <a:ext cx="1861128" cy="21989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>
                      <a:lumMod val="50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rgbClr val="00446A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FFC000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A"/>
                  </a:solidFill>
                  <a:effectLst/>
                  <a:uLnTx/>
                  <a:uFillTx/>
                </a:rPr>
                <a:t>15% </a:t>
              </a: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00446A"/>
                  </a:solidFill>
                  <a:effectLst/>
                  <a:uLnTx/>
                  <a:uFillTx/>
                </a:rPr>
                <a:t>(70% with Hybrids)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Content Placeholder 4">
              <a:extLst>
                <a:ext uri="{FF2B5EF4-FFF2-40B4-BE49-F238E27FC236}">
                  <a16:creationId xmlns:a16="http://schemas.microsoft.com/office/drawing/2014/main" id="{F98439DD-DCC5-488A-A0EB-8F31705C2DF6}"/>
                </a:ext>
              </a:extLst>
            </p:cNvPr>
            <p:cNvSpPr txBox="1">
              <a:spLocks/>
            </p:cNvSpPr>
            <p:nvPr/>
          </p:nvSpPr>
          <p:spPr>
            <a:xfrm>
              <a:off x="4224337" y="4089565"/>
              <a:ext cx="1965221" cy="29531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>
                      <a:lumMod val="50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rgbClr val="00446A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FFC000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A"/>
                  </a:solidFill>
                  <a:effectLst/>
                  <a:uLnTx/>
                  <a:uFillTx/>
                </a:rPr>
                <a:t>40% </a:t>
              </a: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00446A"/>
                  </a:solidFill>
                  <a:effectLst/>
                  <a:uLnTx/>
                  <a:uFillTx/>
                </a:rPr>
                <a:t>(100% New Models)</a:t>
              </a:r>
            </a:p>
          </p:txBody>
        </p:sp>
        <p:sp>
          <p:nvSpPr>
            <p:cNvPr id="68" name="Content Placeholder 4">
              <a:extLst>
                <a:ext uri="{FF2B5EF4-FFF2-40B4-BE49-F238E27FC236}">
                  <a16:creationId xmlns:a16="http://schemas.microsoft.com/office/drawing/2014/main" id="{143D1321-BDE0-4A08-91D0-90B977CBF2E3}"/>
                </a:ext>
              </a:extLst>
            </p:cNvPr>
            <p:cNvSpPr txBox="1">
              <a:spLocks/>
            </p:cNvSpPr>
            <p:nvPr/>
          </p:nvSpPr>
          <p:spPr>
            <a:xfrm>
              <a:off x="4224337" y="4415459"/>
              <a:ext cx="1267027" cy="38008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>
                      <a:lumMod val="50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rgbClr val="00446A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FFC000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1200" dirty="0">
                  <a:solidFill>
                    <a:srgbClr val="00446A"/>
                  </a:solidFill>
                </a:rPr>
                <a:t>50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A"/>
                  </a:solidFill>
                  <a:effectLst/>
                  <a:uLnTx/>
                  <a:uFillTx/>
                </a:rPr>
                <a:t>% in US </a:t>
              </a: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00446A"/>
                  </a:solidFill>
                  <a:effectLst/>
                  <a:uLnTx/>
                  <a:uFillTx/>
                </a:rPr>
                <a:t>(</a:t>
              </a:r>
              <a:r>
                <a:rPr lang="en-US" sz="1200" i="1" dirty="0">
                  <a:solidFill>
                    <a:srgbClr val="00446A"/>
                  </a:solidFill>
                </a:rPr>
                <a:t>10</a:t>
              </a: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00446A"/>
                  </a:solidFill>
                  <a:effectLst/>
                  <a:uLnTx/>
                  <a:uFillTx/>
                </a:rPr>
                <a:t>0% in Europe)</a:t>
              </a:r>
            </a:p>
          </p:txBody>
        </p:sp>
        <p:sp>
          <p:nvSpPr>
            <p:cNvPr id="66" name="Content Placeholder 4">
              <a:extLst>
                <a:ext uri="{FF2B5EF4-FFF2-40B4-BE49-F238E27FC236}">
                  <a16:creationId xmlns:a16="http://schemas.microsoft.com/office/drawing/2014/main" id="{676D7D18-01C1-4B55-8635-04515408B419}"/>
                </a:ext>
              </a:extLst>
            </p:cNvPr>
            <p:cNvSpPr txBox="1">
              <a:spLocks/>
            </p:cNvSpPr>
            <p:nvPr/>
          </p:nvSpPr>
          <p:spPr>
            <a:xfrm>
              <a:off x="4223766" y="5531233"/>
              <a:ext cx="516239" cy="26026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>
                      <a:lumMod val="50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rgbClr val="00446A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FFC000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A"/>
                  </a:solidFill>
                  <a:effectLst/>
                  <a:uLnTx/>
                  <a:uFillTx/>
                </a:rPr>
                <a:t>50%</a:t>
              </a:r>
            </a:p>
          </p:txBody>
        </p:sp>
        <p:sp>
          <p:nvSpPr>
            <p:cNvPr id="64" name="Content Placeholder 4">
              <a:extLst>
                <a:ext uri="{FF2B5EF4-FFF2-40B4-BE49-F238E27FC236}">
                  <a16:creationId xmlns:a16="http://schemas.microsoft.com/office/drawing/2014/main" id="{35B67825-A704-42DD-A190-4B676262E4C0}"/>
                </a:ext>
              </a:extLst>
            </p:cNvPr>
            <p:cNvSpPr txBox="1">
              <a:spLocks/>
            </p:cNvSpPr>
            <p:nvPr/>
          </p:nvSpPr>
          <p:spPr>
            <a:xfrm>
              <a:off x="4217135" y="5892778"/>
              <a:ext cx="670433" cy="21989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>
                      <a:lumMod val="50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rgbClr val="00446A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FFC000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A"/>
                  </a:solidFill>
                  <a:effectLst/>
                  <a:uLnTx/>
                  <a:uFillTx/>
                </a:rPr>
                <a:t>100%</a:t>
              </a:r>
            </a:p>
          </p:txBody>
        </p:sp>
        <p:sp>
          <p:nvSpPr>
            <p:cNvPr id="62" name="Content Placeholder 4">
              <a:extLst>
                <a:ext uri="{FF2B5EF4-FFF2-40B4-BE49-F238E27FC236}">
                  <a16:creationId xmlns:a16="http://schemas.microsoft.com/office/drawing/2014/main" id="{690230BA-08BC-4A44-892E-4623F2B5F801}"/>
                </a:ext>
              </a:extLst>
            </p:cNvPr>
            <p:cNvSpPr txBox="1">
              <a:spLocks/>
            </p:cNvSpPr>
            <p:nvPr/>
          </p:nvSpPr>
          <p:spPr>
            <a:xfrm>
              <a:off x="4210832" y="4835930"/>
              <a:ext cx="1813984" cy="21989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>
                      <a:lumMod val="50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rgbClr val="00446A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FFC000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A"/>
                  </a:solidFill>
                  <a:effectLst/>
                  <a:uLnTx/>
                  <a:uFillTx/>
                </a:rPr>
                <a:t>40% (</a:t>
              </a: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00446A"/>
                  </a:solidFill>
                  <a:effectLst/>
                  <a:uLnTx/>
                  <a:uFillTx/>
                </a:rPr>
                <a:t>Includes Hybrids)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</a:endParaRPr>
            </a:p>
          </p:txBody>
        </p: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63CC778A-4424-4D4C-9CB6-BCFDFEDE2FA1}"/>
                </a:ext>
              </a:extLst>
            </p:cNvPr>
            <p:cNvGrpSpPr/>
            <p:nvPr/>
          </p:nvGrpSpPr>
          <p:grpSpPr>
            <a:xfrm>
              <a:off x="3561083" y="1206765"/>
              <a:ext cx="1061205" cy="5635743"/>
              <a:chOff x="3561083" y="1206765"/>
              <a:chExt cx="1061205" cy="5635743"/>
            </a:xfrm>
          </p:grpSpPr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F12D24A8-7DD2-4DF4-8515-1AF077C961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88752" y="1206765"/>
                <a:ext cx="5867" cy="5073895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9" name="Flowchart: Connector 8">
                <a:extLst>
                  <a:ext uri="{FF2B5EF4-FFF2-40B4-BE49-F238E27FC236}">
                    <a16:creationId xmlns:a16="http://schemas.microsoft.com/office/drawing/2014/main" id="{2FFAAE3D-0E68-45EF-9756-298E53CA2467}"/>
                  </a:ext>
                </a:extLst>
              </p:cNvPr>
              <p:cNvSpPr/>
              <p:nvPr/>
            </p:nvSpPr>
            <p:spPr>
              <a:xfrm rot="10800000" flipH="1">
                <a:off x="3970413" y="6189091"/>
                <a:ext cx="242544" cy="242544"/>
              </a:xfrm>
              <a:prstGeom prst="flowChartConnector">
                <a:avLst/>
              </a:prstGeom>
              <a:solidFill>
                <a:schemeClr val="bg1"/>
              </a:solidFill>
              <a:ln w="57150">
                <a:solidFill>
                  <a:schemeClr val="accent2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A"/>
                  </a:solidFill>
                  <a:effectLst/>
                  <a:uLnTx/>
                  <a:uFillTx/>
                  <a:latin typeface="Lato" panose="020F0502020204030203" pitchFamily="34" charset="0"/>
                </a:endParaRPr>
              </a:p>
            </p:txBody>
          </p:sp>
          <p:sp>
            <p:nvSpPr>
              <p:cNvPr id="32" name="Content Placeholder 4">
                <a:extLst>
                  <a:ext uri="{FF2B5EF4-FFF2-40B4-BE49-F238E27FC236}">
                    <a16:creationId xmlns:a16="http://schemas.microsoft.com/office/drawing/2014/main" id="{7A1438F1-5E37-4C5A-9558-99D92BD1CFE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61083" y="6427719"/>
                <a:ext cx="1061205" cy="41478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bg1">
                        <a:lumMod val="50000"/>
                      </a:schemeClr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rgbClr val="00446A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rgbClr val="FFC000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446A"/>
                    </a:solidFill>
                    <a:effectLst/>
                    <a:uLnTx/>
                    <a:uFillTx/>
                  </a:rPr>
                  <a:t>2030</a:t>
                </a:r>
              </a:p>
            </p:txBody>
          </p:sp>
          <p:graphicFrame>
            <p:nvGraphicFramePr>
              <p:cNvPr id="42" name="Chart 41">
                <a:extLst>
                  <a:ext uri="{FF2B5EF4-FFF2-40B4-BE49-F238E27FC236}">
                    <a16:creationId xmlns:a16="http://schemas.microsoft.com/office/drawing/2014/main" id="{E05E095C-CEE6-4D4C-A8DD-2CC378723035}"/>
                  </a:ext>
                </a:extLst>
              </p:cNvPr>
              <p:cNvGraphicFramePr/>
              <p:nvPr/>
            </p:nvGraphicFramePr>
            <p:xfrm>
              <a:off x="3817365" y="2526749"/>
              <a:ext cx="548640" cy="54864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1"/>
              </a:graphicData>
            </a:graphic>
          </p:graphicFrame>
          <p:graphicFrame>
            <p:nvGraphicFramePr>
              <p:cNvPr id="43" name="Chart 42">
                <a:extLst>
                  <a:ext uri="{FF2B5EF4-FFF2-40B4-BE49-F238E27FC236}">
                    <a16:creationId xmlns:a16="http://schemas.microsoft.com/office/drawing/2014/main" id="{9F0CD3D2-E8B5-4B7F-BA04-0D1AA88DF3AF}"/>
                  </a:ext>
                </a:extLst>
              </p:cNvPr>
              <p:cNvGraphicFramePr/>
              <p:nvPr/>
            </p:nvGraphicFramePr>
            <p:xfrm>
              <a:off x="3817365" y="1452364"/>
              <a:ext cx="548640" cy="54864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2"/>
              </a:graphicData>
            </a:graphic>
          </p:graphicFrame>
          <p:graphicFrame>
            <p:nvGraphicFramePr>
              <p:cNvPr id="44" name="Chart 43">
                <a:extLst>
                  <a:ext uri="{FF2B5EF4-FFF2-40B4-BE49-F238E27FC236}">
                    <a16:creationId xmlns:a16="http://schemas.microsoft.com/office/drawing/2014/main" id="{65CB5002-465C-40CF-B026-44FB42E00B36}"/>
                  </a:ext>
                </a:extLst>
              </p:cNvPr>
              <p:cNvGraphicFramePr/>
              <p:nvPr/>
            </p:nvGraphicFramePr>
            <p:xfrm>
              <a:off x="3817365" y="1830484"/>
              <a:ext cx="548640" cy="54864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3"/>
              </a:graphicData>
            </a:graphic>
          </p:graphicFrame>
          <p:graphicFrame>
            <p:nvGraphicFramePr>
              <p:cNvPr id="46" name="Chart 45">
                <a:extLst>
                  <a:ext uri="{FF2B5EF4-FFF2-40B4-BE49-F238E27FC236}">
                    <a16:creationId xmlns:a16="http://schemas.microsoft.com/office/drawing/2014/main" id="{63A8C75F-E492-4BC2-908D-5CE0A50A026E}"/>
                  </a:ext>
                </a:extLst>
              </p:cNvPr>
              <p:cNvGraphicFramePr/>
              <p:nvPr/>
            </p:nvGraphicFramePr>
            <p:xfrm>
              <a:off x="3817365" y="3249319"/>
              <a:ext cx="548640" cy="54864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4"/>
              </a:graphicData>
            </a:graphic>
          </p:graphicFrame>
          <p:graphicFrame>
            <p:nvGraphicFramePr>
              <p:cNvPr id="47" name="Chart 46">
                <a:extLst>
                  <a:ext uri="{FF2B5EF4-FFF2-40B4-BE49-F238E27FC236}">
                    <a16:creationId xmlns:a16="http://schemas.microsoft.com/office/drawing/2014/main" id="{F72EC51B-0AD6-41B7-8D9D-10525BC64F7D}"/>
                  </a:ext>
                </a:extLst>
              </p:cNvPr>
              <p:cNvGraphicFramePr/>
              <p:nvPr/>
            </p:nvGraphicFramePr>
            <p:xfrm>
              <a:off x="3817365" y="3619434"/>
              <a:ext cx="548640" cy="54864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5"/>
              </a:graphicData>
            </a:graphic>
          </p:graphicFrame>
          <p:graphicFrame>
            <p:nvGraphicFramePr>
              <p:cNvPr id="48" name="Chart 47">
                <a:extLst>
                  <a:ext uri="{FF2B5EF4-FFF2-40B4-BE49-F238E27FC236}">
                    <a16:creationId xmlns:a16="http://schemas.microsoft.com/office/drawing/2014/main" id="{8DEF7C7B-6BC7-4BC7-9E50-50F85F9812EE}"/>
                  </a:ext>
                </a:extLst>
              </p:cNvPr>
              <p:cNvGraphicFramePr/>
              <p:nvPr/>
            </p:nvGraphicFramePr>
            <p:xfrm>
              <a:off x="3817365" y="2885733"/>
              <a:ext cx="548640" cy="54864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6"/>
              </a:graphicData>
            </a:graphic>
          </p:graphicFrame>
          <p:graphicFrame>
            <p:nvGraphicFramePr>
              <p:cNvPr id="73" name="Chart 72">
                <a:extLst>
                  <a:ext uri="{FF2B5EF4-FFF2-40B4-BE49-F238E27FC236}">
                    <a16:creationId xmlns:a16="http://schemas.microsoft.com/office/drawing/2014/main" id="{119DEF35-022E-4047-ABB6-95967C0A8A21}"/>
                  </a:ext>
                </a:extLst>
              </p:cNvPr>
              <p:cNvGraphicFramePr/>
              <p:nvPr/>
            </p:nvGraphicFramePr>
            <p:xfrm>
              <a:off x="3817365" y="5022384"/>
              <a:ext cx="548640" cy="54864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7"/>
              </a:graphicData>
            </a:graphic>
          </p:graphicFrame>
          <p:graphicFrame>
            <p:nvGraphicFramePr>
              <p:cNvPr id="71" name="Chart 70">
                <a:extLst>
                  <a:ext uri="{FF2B5EF4-FFF2-40B4-BE49-F238E27FC236}">
                    <a16:creationId xmlns:a16="http://schemas.microsoft.com/office/drawing/2014/main" id="{80744C28-CB2B-41B4-902B-474A2EBCE417}"/>
                  </a:ext>
                </a:extLst>
              </p:cNvPr>
              <p:cNvGraphicFramePr/>
              <p:nvPr/>
            </p:nvGraphicFramePr>
            <p:xfrm>
              <a:off x="3817365" y="3957819"/>
              <a:ext cx="548640" cy="54864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8"/>
              </a:graphicData>
            </a:graphic>
          </p:graphicFrame>
          <p:graphicFrame>
            <p:nvGraphicFramePr>
              <p:cNvPr id="67" name="Chart 66">
                <a:extLst>
                  <a:ext uri="{FF2B5EF4-FFF2-40B4-BE49-F238E27FC236}">
                    <a16:creationId xmlns:a16="http://schemas.microsoft.com/office/drawing/2014/main" id="{387A5F3E-98F9-4AA2-9696-1CAA7A0A6AA5}"/>
                  </a:ext>
                </a:extLst>
              </p:cNvPr>
              <p:cNvGraphicFramePr/>
              <p:nvPr/>
            </p:nvGraphicFramePr>
            <p:xfrm>
              <a:off x="3817365" y="5375546"/>
              <a:ext cx="548640" cy="54864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9"/>
              </a:graphicData>
            </a:graphic>
          </p:graphicFrame>
          <p:graphicFrame>
            <p:nvGraphicFramePr>
              <p:cNvPr id="65" name="Chart 64">
                <a:extLst>
                  <a:ext uri="{FF2B5EF4-FFF2-40B4-BE49-F238E27FC236}">
                    <a16:creationId xmlns:a16="http://schemas.microsoft.com/office/drawing/2014/main" id="{0BD65321-BB20-486A-B564-FBB239967BC2}"/>
                  </a:ext>
                </a:extLst>
              </p:cNvPr>
              <p:cNvGraphicFramePr/>
              <p:nvPr/>
            </p:nvGraphicFramePr>
            <p:xfrm>
              <a:off x="3817365" y="5733786"/>
              <a:ext cx="548640" cy="54864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0"/>
              </a:graphicData>
            </a:graphic>
          </p:graphicFrame>
          <p:graphicFrame>
            <p:nvGraphicFramePr>
              <p:cNvPr id="63" name="Chart 62">
                <a:extLst>
                  <a:ext uri="{FF2B5EF4-FFF2-40B4-BE49-F238E27FC236}">
                    <a16:creationId xmlns:a16="http://schemas.microsoft.com/office/drawing/2014/main" id="{C3091F0A-53A0-40B1-8D51-787C05DCB6A5}"/>
                  </a:ext>
                </a:extLst>
              </p:cNvPr>
              <p:cNvGraphicFramePr/>
              <p:nvPr/>
            </p:nvGraphicFramePr>
            <p:xfrm>
              <a:off x="3817365" y="4664143"/>
              <a:ext cx="548640" cy="54864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1"/>
              </a:graphicData>
            </a:graphic>
          </p:graphicFrame>
        </p:grp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D80054FB-96D1-4A1A-80E0-8A8555127FE3}"/>
              </a:ext>
            </a:extLst>
          </p:cNvPr>
          <p:cNvGrpSpPr/>
          <p:nvPr/>
        </p:nvGrpSpPr>
        <p:grpSpPr>
          <a:xfrm>
            <a:off x="8820001" y="1165278"/>
            <a:ext cx="1781467" cy="5683382"/>
            <a:chOff x="9631479" y="1165278"/>
            <a:chExt cx="1781467" cy="5683382"/>
          </a:xfrm>
        </p:grpSpPr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CEF8E36C-B5CC-415D-81C4-7785F31AAA8B}"/>
                </a:ext>
              </a:extLst>
            </p:cNvPr>
            <p:cNvCxnSpPr>
              <a:cxnSpLocks/>
            </p:cNvCxnSpPr>
            <p:nvPr/>
          </p:nvCxnSpPr>
          <p:spPr>
            <a:xfrm>
              <a:off x="10104424" y="1165278"/>
              <a:ext cx="5867" cy="5073895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2" name="Flowchart: Connector 11">
              <a:extLst>
                <a:ext uri="{FF2B5EF4-FFF2-40B4-BE49-F238E27FC236}">
                  <a16:creationId xmlns:a16="http://schemas.microsoft.com/office/drawing/2014/main" id="{6F0952F7-1A88-4F64-97B5-6541AFBC752B}"/>
                </a:ext>
              </a:extLst>
            </p:cNvPr>
            <p:cNvSpPr/>
            <p:nvPr/>
          </p:nvSpPr>
          <p:spPr>
            <a:xfrm rot="10800000" flipH="1">
              <a:off x="9994363" y="6192338"/>
              <a:ext cx="242544" cy="242544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Lato" panose="020F0502020204030203" pitchFamily="34" charset="0"/>
              </a:endParaRPr>
            </a:p>
          </p:txBody>
        </p:sp>
        <p:sp>
          <p:nvSpPr>
            <p:cNvPr id="80" name="Content Placeholder 4">
              <a:extLst>
                <a:ext uri="{FF2B5EF4-FFF2-40B4-BE49-F238E27FC236}">
                  <a16:creationId xmlns:a16="http://schemas.microsoft.com/office/drawing/2014/main" id="{9035C877-44F0-439F-9840-A1ACB4B678C3}"/>
                </a:ext>
              </a:extLst>
            </p:cNvPr>
            <p:cNvSpPr txBox="1">
              <a:spLocks/>
            </p:cNvSpPr>
            <p:nvPr/>
          </p:nvSpPr>
          <p:spPr>
            <a:xfrm>
              <a:off x="9631479" y="6433871"/>
              <a:ext cx="1061205" cy="41478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>
                      <a:lumMod val="50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rgbClr val="00446A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FFC000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446A"/>
                  </a:solidFill>
                  <a:effectLst/>
                  <a:uLnTx/>
                  <a:uFillTx/>
                </a:rPr>
                <a:t>2045</a:t>
              </a:r>
            </a:p>
          </p:txBody>
        </p:sp>
        <p:sp>
          <p:nvSpPr>
            <p:cNvPr id="114" name="Content Placeholder 4">
              <a:extLst>
                <a:ext uri="{FF2B5EF4-FFF2-40B4-BE49-F238E27FC236}">
                  <a16:creationId xmlns:a16="http://schemas.microsoft.com/office/drawing/2014/main" id="{0EE031C7-D53C-4080-8F46-482D81EB7C73}"/>
                </a:ext>
              </a:extLst>
            </p:cNvPr>
            <p:cNvSpPr txBox="1">
              <a:spLocks/>
            </p:cNvSpPr>
            <p:nvPr/>
          </p:nvSpPr>
          <p:spPr>
            <a:xfrm>
              <a:off x="10157782" y="3020255"/>
              <a:ext cx="1255164" cy="25762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>
                      <a:lumMod val="50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rgbClr val="00446A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FFC000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</a:endParaRPr>
            </a:p>
          </p:txBody>
        </p:sp>
        <p:pic>
          <p:nvPicPr>
            <p:cNvPr id="115" name="Graphic 114" descr="Leaf with solid fill">
              <a:extLst>
                <a:ext uri="{FF2B5EF4-FFF2-40B4-BE49-F238E27FC236}">
                  <a16:creationId xmlns:a16="http://schemas.microsoft.com/office/drawing/2014/main" id="{C488EB74-3BBD-412D-953C-603E679F5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9865631" y="2988874"/>
              <a:ext cx="365760" cy="365760"/>
            </a:xfrm>
            <a:prstGeom prst="rect">
              <a:avLst/>
            </a:prstGeom>
          </p:spPr>
        </p:pic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5C315B5C-696A-49A6-8F25-DE1319EF5C7D}"/>
              </a:ext>
            </a:extLst>
          </p:cNvPr>
          <p:cNvGrpSpPr/>
          <p:nvPr/>
        </p:nvGrpSpPr>
        <p:grpSpPr>
          <a:xfrm>
            <a:off x="10441647" y="1186445"/>
            <a:ext cx="1883687" cy="5662215"/>
            <a:chOff x="11071785" y="1186445"/>
            <a:chExt cx="1883687" cy="5662215"/>
          </a:xfrm>
        </p:grpSpPr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2B818A88-3C4E-4A8D-8410-B68920565BF3}"/>
                </a:ext>
              </a:extLst>
            </p:cNvPr>
            <p:cNvCxnSpPr>
              <a:cxnSpLocks/>
            </p:cNvCxnSpPr>
            <p:nvPr/>
          </p:nvCxnSpPr>
          <p:spPr>
            <a:xfrm>
              <a:off x="11599454" y="1186445"/>
              <a:ext cx="5867" cy="5073895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74" name="Flowchart: Connector 73">
              <a:extLst>
                <a:ext uri="{FF2B5EF4-FFF2-40B4-BE49-F238E27FC236}">
                  <a16:creationId xmlns:a16="http://schemas.microsoft.com/office/drawing/2014/main" id="{EA11D93C-9DC7-4C34-8245-9653E6960749}"/>
                </a:ext>
              </a:extLst>
            </p:cNvPr>
            <p:cNvSpPr/>
            <p:nvPr/>
          </p:nvSpPr>
          <p:spPr>
            <a:xfrm rot="10800000" flipH="1">
              <a:off x="11481115" y="6191233"/>
              <a:ext cx="242544" cy="242544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Lato" panose="020F0502020204030203" pitchFamily="34" charset="0"/>
              </a:endParaRPr>
            </a:p>
          </p:txBody>
        </p:sp>
        <p:sp>
          <p:nvSpPr>
            <p:cNvPr id="118" name="Content Placeholder 4">
              <a:extLst>
                <a:ext uri="{FF2B5EF4-FFF2-40B4-BE49-F238E27FC236}">
                  <a16:creationId xmlns:a16="http://schemas.microsoft.com/office/drawing/2014/main" id="{71BD1510-030D-4A0F-A4C5-114204BE0CF1}"/>
                </a:ext>
              </a:extLst>
            </p:cNvPr>
            <p:cNvSpPr txBox="1">
              <a:spLocks/>
            </p:cNvSpPr>
            <p:nvPr/>
          </p:nvSpPr>
          <p:spPr>
            <a:xfrm>
              <a:off x="11629486" y="1948847"/>
              <a:ext cx="1262974" cy="25762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>
                      <a:lumMod val="50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rgbClr val="00446A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FFC000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</a:endParaRPr>
            </a:p>
          </p:txBody>
        </p:sp>
        <p:pic>
          <p:nvPicPr>
            <p:cNvPr id="119" name="Graphic 118" descr="Leaf with solid fill">
              <a:extLst>
                <a:ext uri="{FF2B5EF4-FFF2-40B4-BE49-F238E27FC236}">
                  <a16:creationId xmlns:a16="http://schemas.microsoft.com/office/drawing/2014/main" id="{54F3D1DB-1653-4A37-B161-CAFEC0967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11381409" y="1898416"/>
              <a:ext cx="365760" cy="365760"/>
            </a:xfrm>
            <a:prstGeom prst="rect">
              <a:avLst/>
            </a:prstGeom>
          </p:spPr>
        </p:pic>
        <p:sp>
          <p:nvSpPr>
            <p:cNvPr id="120" name="Content Placeholder 4">
              <a:extLst>
                <a:ext uri="{FF2B5EF4-FFF2-40B4-BE49-F238E27FC236}">
                  <a16:creationId xmlns:a16="http://schemas.microsoft.com/office/drawing/2014/main" id="{FC63F7BF-C4A2-44B0-861F-3FE0017DE90C}"/>
                </a:ext>
              </a:extLst>
            </p:cNvPr>
            <p:cNvSpPr txBox="1">
              <a:spLocks/>
            </p:cNvSpPr>
            <p:nvPr/>
          </p:nvSpPr>
          <p:spPr>
            <a:xfrm>
              <a:off x="11630777" y="4081672"/>
              <a:ext cx="1324695" cy="25762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>
                      <a:lumMod val="50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rgbClr val="00446A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FFC000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</a:endParaRPr>
            </a:p>
          </p:txBody>
        </p:sp>
        <p:pic>
          <p:nvPicPr>
            <p:cNvPr id="121" name="Graphic 120" descr="Leaf with solid fill">
              <a:extLst>
                <a:ext uri="{FF2B5EF4-FFF2-40B4-BE49-F238E27FC236}">
                  <a16:creationId xmlns:a16="http://schemas.microsoft.com/office/drawing/2014/main" id="{A0B280C8-C760-4C39-ADE2-A8CBACA96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11381409" y="4031241"/>
              <a:ext cx="365760" cy="365760"/>
            </a:xfrm>
            <a:prstGeom prst="rect">
              <a:avLst/>
            </a:prstGeom>
          </p:spPr>
        </p:pic>
        <p:sp>
          <p:nvSpPr>
            <p:cNvPr id="122" name="Content Placeholder 4">
              <a:extLst>
                <a:ext uri="{FF2B5EF4-FFF2-40B4-BE49-F238E27FC236}">
                  <a16:creationId xmlns:a16="http://schemas.microsoft.com/office/drawing/2014/main" id="{0E2CA02C-1D84-4A7A-BC6D-3D43E2939E3A}"/>
                </a:ext>
              </a:extLst>
            </p:cNvPr>
            <p:cNvSpPr txBox="1">
              <a:spLocks/>
            </p:cNvSpPr>
            <p:nvPr/>
          </p:nvSpPr>
          <p:spPr>
            <a:xfrm>
              <a:off x="11629859" y="4819794"/>
              <a:ext cx="1324695" cy="25762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>
                      <a:lumMod val="50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rgbClr val="00446A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FFC000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</a:endParaRPr>
            </a:p>
          </p:txBody>
        </p:sp>
        <p:pic>
          <p:nvPicPr>
            <p:cNvPr id="123" name="Graphic 122" descr="Leaf with solid fill">
              <a:extLst>
                <a:ext uri="{FF2B5EF4-FFF2-40B4-BE49-F238E27FC236}">
                  <a16:creationId xmlns:a16="http://schemas.microsoft.com/office/drawing/2014/main" id="{3EC5906A-7821-46C8-A4F5-1CBFCC564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11381409" y="4769363"/>
              <a:ext cx="365760" cy="365760"/>
            </a:xfrm>
            <a:prstGeom prst="rect">
              <a:avLst/>
            </a:prstGeom>
          </p:spPr>
        </p:pic>
        <p:sp>
          <p:nvSpPr>
            <p:cNvPr id="124" name="Content Placeholder 4">
              <a:extLst>
                <a:ext uri="{FF2B5EF4-FFF2-40B4-BE49-F238E27FC236}">
                  <a16:creationId xmlns:a16="http://schemas.microsoft.com/office/drawing/2014/main" id="{E442139B-5321-4D02-8AA3-BF01155E2DC7}"/>
                </a:ext>
              </a:extLst>
            </p:cNvPr>
            <p:cNvSpPr txBox="1">
              <a:spLocks/>
            </p:cNvSpPr>
            <p:nvPr/>
          </p:nvSpPr>
          <p:spPr>
            <a:xfrm>
              <a:off x="11629485" y="5530729"/>
              <a:ext cx="1324695" cy="25762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>
                      <a:lumMod val="50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rgbClr val="00446A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FFC000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</a:endParaRPr>
            </a:p>
          </p:txBody>
        </p:sp>
        <p:pic>
          <p:nvPicPr>
            <p:cNvPr id="125" name="Graphic 124" descr="Leaf with solid fill">
              <a:extLst>
                <a:ext uri="{FF2B5EF4-FFF2-40B4-BE49-F238E27FC236}">
                  <a16:creationId xmlns:a16="http://schemas.microsoft.com/office/drawing/2014/main" id="{6270BB0A-682D-47E6-9550-7EF866E17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11381409" y="5480298"/>
              <a:ext cx="365760" cy="365760"/>
            </a:xfrm>
            <a:prstGeom prst="rect">
              <a:avLst/>
            </a:prstGeom>
          </p:spPr>
        </p:pic>
        <p:sp>
          <p:nvSpPr>
            <p:cNvPr id="136" name="Content Placeholder 4">
              <a:extLst>
                <a:ext uri="{FF2B5EF4-FFF2-40B4-BE49-F238E27FC236}">
                  <a16:creationId xmlns:a16="http://schemas.microsoft.com/office/drawing/2014/main" id="{C6FA3237-46D9-48D8-9256-49647F3EBB5D}"/>
                </a:ext>
              </a:extLst>
            </p:cNvPr>
            <p:cNvSpPr txBox="1">
              <a:spLocks/>
            </p:cNvSpPr>
            <p:nvPr/>
          </p:nvSpPr>
          <p:spPr>
            <a:xfrm>
              <a:off x="11071785" y="6433871"/>
              <a:ext cx="1061205" cy="41478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>
                      <a:lumMod val="50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rgbClr val="00446A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FFC000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446A"/>
                  </a:solidFill>
                  <a:effectLst/>
                  <a:uLnTx/>
                  <a:uFillTx/>
                </a:rPr>
                <a:t>2050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771868C-3645-429B-8603-9996C3829E1C}"/>
              </a:ext>
            </a:extLst>
          </p:cNvPr>
          <p:cNvGrpSpPr/>
          <p:nvPr/>
        </p:nvGrpSpPr>
        <p:grpSpPr>
          <a:xfrm>
            <a:off x="3869577" y="1096255"/>
            <a:ext cx="1513039" cy="5256667"/>
            <a:chOff x="3869577" y="1096255"/>
            <a:chExt cx="1513039" cy="525666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763D96A-B03A-418A-A48E-FE48BAC86A5D}"/>
                </a:ext>
              </a:extLst>
            </p:cNvPr>
            <p:cNvGrpSpPr/>
            <p:nvPr/>
          </p:nvGrpSpPr>
          <p:grpSpPr>
            <a:xfrm>
              <a:off x="3869577" y="1096255"/>
              <a:ext cx="1513039" cy="5203017"/>
              <a:chOff x="3283599" y="1096255"/>
              <a:chExt cx="1513039" cy="5203017"/>
            </a:xfrm>
          </p:grpSpPr>
          <p:sp>
            <p:nvSpPr>
              <p:cNvPr id="76" name="Content Placeholder 4">
                <a:extLst>
                  <a:ext uri="{FF2B5EF4-FFF2-40B4-BE49-F238E27FC236}">
                    <a16:creationId xmlns:a16="http://schemas.microsoft.com/office/drawing/2014/main" id="{C994C54B-F286-4B29-91C8-BA26B8AD47B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38495" y="1160868"/>
                <a:ext cx="1158143" cy="37025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bg1">
                        <a:lumMod val="50000"/>
                      </a:schemeClr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rgbClr val="00446A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rgbClr val="FFC000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446A"/>
                    </a:solidFill>
                    <a:effectLst/>
                    <a:uLnTx/>
                    <a:uFillTx/>
                  </a:rPr>
                  <a:t>100%</a:t>
                </a:r>
                <a:b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446A"/>
                    </a:solidFill>
                    <a:effectLst/>
                    <a:uLnTx/>
                    <a:uFillTx/>
                  </a:rPr>
                </a:b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446A"/>
                    </a:solidFill>
                    <a:effectLst/>
                    <a:uLnTx/>
                    <a:uFillTx/>
                  </a:rPr>
                  <a:t>by 2033  </a:t>
                </a:r>
              </a:p>
            </p:txBody>
          </p: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795DE763-37DF-4BD4-A6B4-2DA9A2FD49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54986" y="1225377"/>
                <a:ext cx="5867" cy="5073895"/>
              </a:xfrm>
              <a:prstGeom prst="line">
                <a:avLst/>
              </a:prstGeom>
              <a:ln w="9525" cap="flat" cmpd="sng" algn="ctr">
                <a:solidFill>
                  <a:schemeClr val="accent2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graphicFrame>
            <p:nvGraphicFramePr>
              <p:cNvPr id="77" name="Chart 76">
                <a:extLst>
                  <a:ext uri="{FF2B5EF4-FFF2-40B4-BE49-F238E27FC236}">
                    <a16:creationId xmlns:a16="http://schemas.microsoft.com/office/drawing/2014/main" id="{15984122-9FBA-44F9-A555-7B2A032E2A83}"/>
                  </a:ext>
                </a:extLst>
              </p:cNvPr>
              <p:cNvGraphicFramePr/>
              <p:nvPr/>
            </p:nvGraphicFramePr>
            <p:xfrm>
              <a:off x="3283599" y="1096255"/>
              <a:ext cx="548640" cy="54864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4"/>
              </a:graphicData>
            </a:graphic>
          </p:graphicFrame>
        </p:grpSp>
        <p:sp>
          <p:nvSpPr>
            <p:cNvPr id="174" name="Flowchart: Connector 173">
              <a:extLst>
                <a:ext uri="{FF2B5EF4-FFF2-40B4-BE49-F238E27FC236}">
                  <a16:creationId xmlns:a16="http://schemas.microsoft.com/office/drawing/2014/main" id="{7FE4527F-7413-4172-865B-0C5D42737565}"/>
                </a:ext>
              </a:extLst>
            </p:cNvPr>
            <p:cNvSpPr/>
            <p:nvPr/>
          </p:nvSpPr>
          <p:spPr>
            <a:xfrm rot="10800000" flipH="1">
              <a:off x="4101283" y="6261482"/>
              <a:ext cx="91440" cy="91440"/>
            </a:xfrm>
            <a:prstGeom prst="flowChartConnector">
              <a:avLst/>
            </a:prstGeom>
            <a:solidFill>
              <a:schemeClr val="bg1"/>
            </a:solidFill>
            <a:ln w="31750">
              <a:solidFill>
                <a:schemeClr val="accent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Lato" panose="020F0502020204030203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E34BEC-2704-4BBE-95CE-2E06FF46E228}"/>
              </a:ext>
            </a:extLst>
          </p:cNvPr>
          <p:cNvGrpSpPr/>
          <p:nvPr/>
        </p:nvGrpSpPr>
        <p:grpSpPr>
          <a:xfrm>
            <a:off x="4820238" y="1178068"/>
            <a:ext cx="2378115" cy="5670592"/>
            <a:chOff x="4820238" y="1178068"/>
            <a:chExt cx="2378115" cy="5670592"/>
          </a:xfrm>
        </p:grpSpPr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C956073-AC36-46C4-A822-BD2F4432961F}"/>
                </a:ext>
              </a:extLst>
            </p:cNvPr>
            <p:cNvGrpSpPr/>
            <p:nvPr/>
          </p:nvGrpSpPr>
          <p:grpSpPr>
            <a:xfrm>
              <a:off x="4820238" y="1178068"/>
              <a:ext cx="2236448" cy="5670592"/>
              <a:chOff x="5896098" y="1178068"/>
              <a:chExt cx="2236448" cy="5670592"/>
            </a:xfrm>
          </p:grpSpPr>
          <p:sp>
            <p:nvSpPr>
              <p:cNvPr id="78" name="Content Placeholder 4">
                <a:extLst>
                  <a:ext uri="{FF2B5EF4-FFF2-40B4-BE49-F238E27FC236}">
                    <a16:creationId xmlns:a16="http://schemas.microsoft.com/office/drawing/2014/main" id="{F6293417-DDB7-4E71-AB71-D9E69E4165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96098" y="6433871"/>
                <a:ext cx="1061205" cy="41478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bg1">
                        <a:lumMod val="50000"/>
                      </a:schemeClr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rgbClr val="00446A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rgbClr val="FFC000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446A"/>
                    </a:solidFill>
                    <a:effectLst/>
                    <a:uLnTx/>
                    <a:uFillTx/>
                  </a:rPr>
                  <a:t>2035</a:t>
                </a:r>
              </a:p>
            </p:txBody>
          </p: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31C4FD0C-08B5-4E5C-9319-0ECC38B7A904}"/>
                  </a:ext>
                </a:extLst>
              </p:cNvPr>
              <p:cNvGrpSpPr/>
              <p:nvPr/>
            </p:nvGrpSpPr>
            <p:grpSpPr>
              <a:xfrm>
                <a:off x="6152380" y="1178068"/>
                <a:ext cx="1980166" cy="5255803"/>
                <a:chOff x="6152380" y="1178068"/>
                <a:chExt cx="1980166" cy="5255803"/>
              </a:xfrm>
            </p:grpSpPr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48D40F46-9F7A-4136-9F38-65695655F1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23767" y="1178068"/>
                  <a:ext cx="5867" cy="5073895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8" name="Flowchart: Connector 7">
                  <a:extLst>
                    <a:ext uri="{FF2B5EF4-FFF2-40B4-BE49-F238E27FC236}">
                      <a16:creationId xmlns:a16="http://schemas.microsoft.com/office/drawing/2014/main" id="{B9C0070B-748A-4C4B-B2F2-9C2A1C0D0893}"/>
                    </a:ext>
                  </a:extLst>
                </p:cNvPr>
                <p:cNvSpPr/>
                <p:nvPr/>
              </p:nvSpPr>
              <p:spPr>
                <a:xfrm rot="10800000" flipH="1">
                  <a:off x="6305429" y="6191327"/>
                  <a:ext cx="242544" cy="242544"/>
                </a:xfrm>
                <a:prstGeom prst="flowChartConnector">
                  <a:avLst/>
                </a:prstGeom>
                <a:solidFill>
                  <a:schemeClr val="bg1"/>
                </a:solidFill>
                <a:ln w="57150">
                  <a:solidFill>
                    <a:schemeClr val="accent2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446A"/>
                    </a:solidFill>
                    <a:effectLst/>
                    <a:uLnTx/>
                    <a:uFillTx/>
                    <a:latin typeface="Lato" panose="020F0502020204030203" pitchFamily="34" charset="0"/>
                  </a:endParaRPr>
                </a:p>
              </p:txBody>
            </p:sp>
            <p:sp>
              <p:nvSpPr>
                <p:cNvPr id="86" name="Content Placeholder 4">
                  <a:extLst>
                    <a:ext uri="{FF2B5EF4-FFF2-40B4-BE49-F238E27FC236}">
                      <a16:creationId xmlns:a16="http://schemas.microsoft.com/office/drawing/2014/main" id="{8FC8F60B-B93A-414B-B8B2-9DFD306B102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514677" y="2304729"/>
                  <a:ext cx="1617869" cy="196443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0" indent="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None/>
                    <a:defRPr sz="2000" kern="1200">
                      <a:solidFill>
                        <a:schemeClr val="bg1">
                          <a:lumMod val="50000"/>
                        </a:schemeClr>
                      </a:solidFill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defRPr>
                  </a:lvl1pPr>
                  <a:lvl2pPr marL="4572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400" kern="1200">
                      <a:solidFill>
                        <a:srgbClr val="00446A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000" kern="1200">
                      <a:solidFill>
                        <a:srgbClr val="FFC000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800" kern="120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8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lang="en-US" sz="1200" dirty="0">
                      <a:solidFill>
                        <a:srgbClr val="00446A"/>
                      </a:solidFill>
                    </a:rPr>
                    <a:t>10</a:t>
                  </a: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446A"/>
                      </a:solidFill>
                      <a:effectLst/>
                      <a:uLnTx/>
                      <a:uFillTx/>
                    </a:rPr>
                    <a:t>0% </a:t>
                  </a:r>
                  <a:r>
                    <a:rPr kumimoji="0" lang="en-US" sz="12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446A"/>
                      </a:solidFill>
                      <a:effectLst/>
                      <a:uLnTx/>
                      <a:uFillTx/>
                    </a:rPr>
                    <a:t>(Aspirational)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446A"/>
                    </a:solidFill>
                    <a:effectLst/>
                    <a:uLnTx/>
                    <a:uFillTx/>
                  </a:endParaRPr>
                </a:p>
              </p:txBody>
            </p:sp>
            <p:graphicFrame>
              <p:nvGraphicFramePr>
                <p:cNvPr id="89" name="Chart 88">
                  <a:extLst>
                    <a:ext uri="{FF2B5EF4-FFF2-40B4-BE49-F238E27FC236}">
                      <a16:creationId xmlns:a16="http://schemas.microsoft.com/office/drawing/2014/main" id="{E105300F-5C87-49BA-A344-0963A3C7CD45}"/>
                    </a:ext>
                  </a:extLst>
                </p:cNvPr>
                <p:cNvGraphicFramePr/>
                <p:nvPr/>
              </p:nvGraphicFramePr>
              <p:xfrm>
                <a:off x="6152380" y="2162620"/>
                <a:ext cx="548640" cy="548640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35"/>
                </a:graphicData>
              </a:graphic>
            </p:graphicFrame>
          </p:grpSp>
        </p:grpSp>
        <p:sp>
          <p:nvSpPr>
            <p:cNvPr id="127" name="Content Placeholder 4">
              <a:extLst>
                <a:ext uri="{FF2B5EF4-FFF2-40B4-BE49-F238E27FC236}">
                  <a16:creationId xmlns:a16="http://schemas.microsoft.com/office/drawing/2014/main" id="{01E88038-B1E7-4E5E-A3B4-1E2845CC5828}"/>
                </a:ext>
              </a:extLst>
            </p:cNvPr>
            <p:cNvSpPr txBox="1">
              <a:spLocks/>
            </p:cNvSpPr>
            <p:nvPr/>
          </p:nvSpPr>
          <p:spPr>
            <a:xfrm>
              <a:off x="5439441" y="2687765"/>
              <a:ext cx="1758912" cy="19586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>
                      <a:lumMod val="50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rgbClr val="00446A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FFC000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A"/>
                  </a:solidFill>
                  <a:effectLst/>
                  <a:uLnTx/>
                  <a:uFillTx/>
                </a:rPr>
                <a:t>80% </a:t>
              </a: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00446A"/>
                  </a:solidFill>
                  <a:effectLst/>
                  <a:uLnTx/>
                  <a:uFillTx/>
                </a:rPr>
                <a:t>(Includes FCEVs)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</a:endParaRPr>
            </a:p>
          </p:txBody>
        </p:sp>
        <p:graphicFrame>
          <p:nvGraphicFramePr>
            <p:cNvPr id="128" name="Chart 127">
              <a:extLst>
                <a:ext uri="{FF2B5EF4-FFF2-40B4-BE49-F238E27FC236}">
                  <a16:creationId xmlns:a16="http://schemas.microsoft.com/office/drawing/2014/main" id="{FB931A73-AB97-48E6-A343-D0B650E15546}"/>
                </a:ext>
              </a:extLst>
            </p:cNvPr>
            <p:cNvGraphicFramePr/>
            <p:nvPr/>
          </p:nvGraphicFramePr>
          <p:xfrm>
            <a:off x="5069359" y="2534973"/>
            <a:ext cx="548640" cy="5486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6"/>
            </a:graphicData>
          </a:graphic>
        </p:graphicFrame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B3428DC-FDB7-47C7-BCD9-3BDD740D06C6}"/>
              </a:ext>
            </a:extLst>
          </p:cNvPr>
          <p:cNvGrpSpPr/>
          <p:nvPr/>
        </p:nvGrpSpPr>
        <p:grpSpPr>
          <a:xfrm>
            <a:off x="7979755" y="656082"/>
            <a:ext cx="4090381" cy="1156722"/>
            <a:chOff x="5270021" y="702386"/>
            <a:chExt cx="4090381" cy="11567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E598FF4-D87F-472E-B51F-889771EE120C}"/>
                </a:ext>
              </a:extLst>
            </p:cNvPr>
            <p:cNvGrpSpPr/>
            <p:nvPr/>
          </p:nvGrpSpPr>
          <p:grpSpPr>
            <a:xfrm>
              <a:off x="5270021" y="702386"/>
              <a:ext cx="4090381" cy="1154064"/>
              <a:chOff x="7290296" y="920413"/>
              <a:chExt cx="4090381" cy="1154064"/>
            </a:xfrm>
          </p:grpSpPr>
          <p:grpSp>
            <p:nvGrpSpPr>
              <p:cNvPr id="156" name="Group 155">
                <a:extLst>
                  <a:ext uri="{FF2B5EF4-FFF2-40B4-BE49-F238E27FC236}">
                    <a16:creationId xmlns:a16="http://schemas.microsoft.com/office/drawing/2014/main" id="{4F932C45-349C-4770-9EA3-A1F71E561711}"/>
                  </a:ext>
                </a:extLst>
              </p:cNvPr>
              <p:cNvGrpSpPr/>
              <p:nvPr/>
            </p:nvGrpSpPr>
            <p:grpSpPr>
              <a:xfrm>
                <a:off x="7290296" y="926222"/>
                <a:ext cx="4090381" cy="1148255"/>
                <a:chOff x="8676632" y="1388582"/>
                <a:chExt cx="4090381" cy="1148255"/>
              </a:xfrm>
            </p:grpSpPr>
            <p:sp>
              <p:nvSpPr>
                <p:cNvPr id="159" name="Rectangle: Rounded Corners 158">
                  <a:extLst>
                    <a:ext uri="{FF2B5EF4-FFF2-40B4-BE49-F238E27FC236}">
                      <a16:creationId xmlns:a16="http://schemas.microsoft.com/office/drawing/2014/main" id="{DFA2F167-FE56-4AB6-A42F-A437E5BB5B19}"/>
                    </a:ext>
                  </a:extLst>
                </p:cNvPr>
                <p:cNvSpPr/>
                <p:nvPr/>
              </p:nvSpPr>
              <p:spPr>
                <a:xfrm>
                  <a:off x="8676632" y="1388582"/>
                  <a:ext cx="4090381" cy="1148255"/>
                </a:xfrm>
                <a:prstGeom prst="roundRect">
                  <a:avLst>
                    <a:gd name="adj" fmla="val 11311"/>
                  </a:avLst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63500" sx="102000" sy="102000" algn="ctr" rotWithShape="0">
                    <a:prstClr val="black">
                      <a:alpha val="13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 panose="020F0502020204030203" pitchFamily="34" charset="0"/>
                  </a:endParaRPr>
                </a:p>
              </p:txBody>
            </p:sp>
            <p:grpSp>
              <p:nvGrpSpPr>
                <p:cNvPr id="160" name="Group 159">
                  <a:extLst>
                    <a:ext uri="{FF2B5EF4-FFF2-40B4-BE49-F238E27FC236}">
                      <a16:creationId xmlns:a16="http://schemas.microsoft.com/office/drawing/2014/main" id="{47C438AB-BD81-44BC-AA56-09FB92958F80}"/>
                    </a:ext>
                  </a:extLst>
                </p:cNvPr>
                <p:cNvGrpSpPr/>
                <p:nvPr/>
              </p:nvGrpSpPr>
              <p:grpSpPr>
                <a:xfrm>
                  <a:off x="8772476" y="1783489"/>
                  <a:ext cx="2073910" cy="553998"/>
                  <a:chOff x="2562538" y="6430969"/>
                  <a:chExt cx="2073910" cy="553998"/>
                </a:xfrm>
              </p:grpSpPr>
              <p:sp>
                <p:nvSpPr>
                  <p:cNvPr id="167" name="TextBox 166">
                    <a:extLst>
                      <a:ext uri="{FF2B5EF4-FFF2-40B4-BE49-F238E27FC236}">
                        <a16:creationId xmlns:a16="http://schemas.microsoft.com/office/drawing/2014/main" id="{2322FC66-3AB3-4DA5-8772-D9C5EFC54A07}"/>
                      </a:ext>
                    </a:extLst>
                  </p:cNvPr>
                  <p:cNvSpPr txBox="1"/>
                  <p:nvPr/>
                </p:nvSpPr>
                <p:spPr>
                  <a:xfrm>
                    <a:off x="2788488" y="6430969"/>
                    <a:ext cx="1847960" cy="55399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446A"/>
                        </a:solidFill>
                        <a:effectLst/>
                        <a:uLnTx/>
                        <a:uFillTx/>
                        <a:latin typeface="Lato" panose="020F0502020204030203" pitchFamily="34" charset="0"/>
                      </a:rPr>
                      <a:t>Electrification plans includes hybrids or only applies to new models</a:t>
                    </a:r>
                  </a:p>
                </p:txBody>
              </p:sp>
              <p:sp>
                <p:nvSpPr>
                  <p:cNvPr id="168" name="Oval 167">
                    <a:extLst>
                      <a:ext uri="{FF2B5EF4-FFF2-40B4-BE49-F238E27FC236}">
                        <a16:creationId xmlns:a16="http://schemas.microsoft.com/office/drawing/2014/main" id="{54D8A81D-AFD4-4358-981B-38122679E53F}"/>
                      </a:ext>
                    </a:extLst>
                  </p:cNvPr>
                  <p:cNvSpPr/>
                  <p:nvPr/>
                </p:nvSpPr>
                <p:spPr>
                  <a:xfrm>
                    <a:off x="2562538" y="6581706"/>
                    <a:ext cx="204630" cy="204630"/>
                  </a:xfrm>
                  <a:prstGeom prst="ellipse">
                    <a:avLst/>
                  </a:prstGeom>
                  <a:pattFill prst="dkUpDiag">
                    <a:fgClr>
                      <a:srgbClr val="00446A">
                        <a:lumMod val="65000"/>
                        <a:lumOff val="35000"/>
                      </a:srgbClr>
                    </a:fgClr>
                    <a:bgClr>
                      <a:sysClr val="window" lastClr="FFFFFF"/>
                    </a:bgClr>
                  </a:pattFill>
                  <a:ln w="1905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Lato" panose="020F0502020204030203" pitchFamily="34" charset="0"/>
                    </a:endParaRPr>
                  </a:p>
                </p:txBody>
              </p:sp>
            </p:grpSp>
            <p:grpSp>
              <p:nvGrpSpPr>
                <p:cNvPr id="161" name="Group 160">
                  <a:extLst>
                    <a:ext uri="{FF2B5EF4-FFF2-40B4-BE49-F238E27FC236}">
                      <a16:creationId xmlns:a16="http://schemas.microsoft.com/office/drawing/2014/main" id="{A7854363-C046-42DC-B21D-BF652F2FAC99}"/>
                    </a:ext>
                  </a:extLst>
                </p:cNvPr>
                <p:cNvGrpSpPr/>
                <p:nvPr/>
              </p:nvGrpSpPr>
              <p:grpSpPr>
                <a:xfrm>
                  <a:off x="8769438" y="1399607"/>
                  <a:ext cx="1652912" cy="400110"/>
                  <a:chOff x="837443" y="6413574"/>
                  <a:chExt cx="1652912" cy="400110"/>
                </a:xfrm>
              </p:grpSpPr>
              <p:sp>
                <p:nvSpPr>
                  <p:cNvPr id="165" name="Oval 164">
                    <a:extLst>
                      <a:ext uri="{FF2B5EF4-FFF2-40B4-BE49-F238E27FC236}">
                        <a16:creationId xmlns:a16="http://schemas.microsoft.com/office/drawing/2014/main" id="{CD3E442F-C5E9-42B0-8EBE-E3584EDCAB31}"/>
                      </a:ext>
                    </a:extLst>
                  </p:cNvPr>
                  <p:cNvSpPr/>
                  <p:nvPr/>
                </p:nvSpPr>
                <p:spPr>
                  <a:xfrm>
                    <a:off x="837443" y="6520169"/>
                    <a:ext cx="201168" cy="204630"/>
                  </a:xfrm>
                  <a:prstGeom prst="ellipse">
                    <a:avLst/>
                  </a:prstGeom>
                  <a:solidFill>
                    <a:srgbClr val="F57E25"/>
                  </a:solidFill>
                  <a:ln w="1905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Lato" panose="020F0502020204030203" pitchFamily="34" charset="0"/>
                    </a:endParaRPr>
                  </a:p>
                </p:txBody>
              </p:sp>
              <p:sp>
                <p:nvSpPr>
                  <p:cNvPr id="166" name="TextBox 165">
                    <a:extLst>
                      <a:ext uri="{FF2B5EF4-FFF2-40B4-BE49-F238E27FC236}">
                        <a16:creationId xmlns:a16="http://schemas.microsoft.com/office/drawing/2014/main" id="{DFD0F58F-5074-4E10-B120-026261D0586A}"/>
                      </a:ext>
                    </a:extLst>
                  </p:cNvPr>
                  <p:cNvSpPr txBox="1"/>
                  <p:nvPr/>
                </p:nvSpPr>
                <p:spPr>
                  <a:xfrm>
                    <a:off x="1096632" y="6413574"/>
                    <a:ext cx="1393723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446A"/>
                        </a:solidFill>
                        <a:effectLst/>
                        <a:uLnTx/>
                        <a:uFillTx/>
                        <a:latin typeface="Lato" panose="020F0502020204030203" pitchFamily="34" charset="0"/>
                      </a:rPr>
                      <a:t>% of sales that do not use ICEs</a:t>
                    </a:r>
                  </a:p>
                </p:txBody>
              </p:sp>
            </p:grpSp>
          </p:grpSp>
          <p:grpSp>
            <p:nvGrpSpPr>
              <p:cNvPr id="169" name="Group 168">
                <a:extLst>
                  <a:ext uri="{FF2B5EF4-FFF2-40B4-BE49-F238E27FC236}">
                    <a16:creationId xmlns:a16="http://schemas.microsoft.com/office/drawing/2014/main" id="{81C13DD0-9CD3-4A14-AEA3-D5F96BC83B93}"/>
                  </a:ext>
                </a:extLst>
              </p:cNvPr>
              <p:cNvGrpSpPr/>
              <p:nvPr/>
            </p:nvGrpSpPr>
            <p:grpSpPr>
              <a:xfrm>
                <a:off x="9408616" y="920413"/>
                <a:ext cx="1949943" cy="744989"/>
                <a:chOff x="8789946" y="2179265"/>
                <a:chExt cx="1473352" cy="744989"/>
              </a:xfrm>
            </p:grpSpPr>
            <p:grpSp>
              <p:nvGrpSpPr>
                <p:cNvPr id="176" name="Group 175">
                  <a:extLst>
                    <a:ext uri="{FF2B5EF4-FFF2-40B4-BE49-F238E27FC236}">
                      <a16:creationId xmlns:a16="http://schemas.microsoft.com/office/drawing/2014/main" id="{0986408C-E8A9-4E37-B1DF-C638A4BB5654}"/>
                    </a:ext>
                  </a:extLst>
                </p:cNvPr>
                <p:cNvGrpSpPr/>
                <p:nvPr/>
              </p:nvGrpSpPr>
              <p:grpSpPr>
                <a:xfrm>
                  <a:off x="8789946" y="2179265"/>
                  <a:ext cx="1473352" cy="553998"/>
                  <a:chOff x="4323399" y="6278921"/>
                  <a:chExt cx="1473352" cy="553998"/>
                </a:xfrm>
              </p:grpSpPr>
              <p:sp>
                <p:nvSpPr>
                  <p:cNvPr id="177" name="Oval 176">
                    <a:extLst>
                      <a:ext uri="{FF2B5EF4-FFF2-40B4-BE49-F238E27FC236}">
                        <a16:creationId xmlns:a16="http://schemas.microsoft.com/office/drawing/2014/main" id="{FA68071C-2A3C-407C-A14D-03D8EE35B565}"/>
                      </a:ext>
                    </a:extLst>
                  </p:cNvPr>
                  <p:cNvSpPr/>
                  <p:nvPr/>
                </p:nvSpPr>
                <p:spPr>
                  <a:xfrm>
                    <a:off x="4323399" y="6403693"/>
                    <a:ext cx="152000" cy="201168"/>
                  </a:xfrm>
                  <a:prstGeom prst="ellipse">
                    <a:avLst/>
                  </a:prstGeom>
                  <a:pattFill prst="pct40">
                    <a:fgClr>
                      <a:srgbClr val="CAA22C"/>
                    </a:fgClr>
                    <a:bgClr>
                      <a:sysClr val="window" lastClr="FFFFFF"/>
                    </a:bgClr>
                  </a:pattFill>
                  <a:ln w="1905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Lato" panose="020F0502020204030203" pitchFamily="34" charset="0"/>
                    </a:endParaRPr>
                  </a:p>
                </p:txBody>
              </p:sp>
              <p:sp>
                <p:nvSpPr>
                  <p:cNvPr id="178" name="TextBox 177">
                    <a:extLst>
                      <a:ext uri="{FF2B5EF4-FFF2-40B4-BE49-F238E27FC236}">
                        <a16:creationId xmlns:a16="http://schemas.microsoft.com/office/drawing/2014/main" id="{4979B7F6-35D4-44C1-8630-25613F8111BE}"/>
                      </a:ext>
                    </a:extLst>
                  </p:cNvPr>
                  <p:cNvSpPr txBox="1"/>
                  <p:nvPr/>
                </p:nvSpPr>
                <p:spPr>
                  <a:xfrm>
                    <a:off x="4514045" y="6278921"/>
                    <a:ext cx="1282706" cy="55399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446A"/>
                        </a:solidFill>
                        <a:effectLst/>
                        <a:uLnTx/>
                        <a:uFillTx/>
                        <a:latin typeface="Lato" panose="020F0502020204030203" pitchFamily="34" charset="0"/>
                      </a:rPr>
                      <a:t>OEM has phased out ICEs in a region other than the United States</a:t>
                    </a:r>
                  </a:p>
                </p:txBody>
              </p:sp>
            </p:grpSp>
            <p:sp>
              <p:nvSpPr>
                <p:cNvPr id="171" name="TextBox 170">
                  <a:extLst>
                    <a:ext uri="{FF2B5EF4-FFF2-40B4-BE49-F238E27FC236}">
                      <a16:creationId xmlns:a16="http://schemas.microsoft.com/office/drawing/2014/main" id="{8C71144D-18DE-402B-95DE-3A5DAFDD185B}"/>
                    </a:ext>
                  </a:extLst>
                </p:cNvPr>
                <p:cNvSpPr txBox="1"/>
                <p:nvPr/>
              </p:nvSpPr>
              <p:spPr>
                <a:xfrm>
                  <a:off x="8982739" y="2678033"/>
                  <a:ext cx="1275390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446A"/>
                      </a:solidFill>
                      <a:effectLst/>
                      <a:uLnTx/>
                      <a:uFillTx/>
                      <a:latin typeface="Lato" panose="020F0502020204030203" pitchFamily="34" charset="0"/>
                    </a:rPr>
                    <a:t>Carbon neutrality goal</a:t>
                  </a:r>
                </a:p>
              </p:txBody>
            </p:sp>
          </p:grpSp>
          <p:pic>
            <p:nvPicPr>
              <p:cNvPr id="183" name="Graphic 182" descr="Leaf with solid fill">
                <a:extLst>
                  <a:ext uri="{FF2B5EF4-FFF2-40B4-BE49-F238E27FC236}">
                    <a16:creationId xmlns:a16="http://schemas.microsoft.com/office/drawing/2014/main" id="{42326193-EF8C-45E4-9663-22BDE209D4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tretch>
                <a:fillRect/>
              </a:stretch>
            </p:blipFill>
            <p:spPr>
              <a:xfrm>
                <a:off x="9356121" y="1389616"/>
                <a:ext cx="336610" cy="336610"/>
              </a:xfrm>
              <a:prstGeom prst="rect">
                <a:avLst/>
              </a:prstGeom>
            </p:spPr>
          </p:pic>
        </p:grp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00D666E4-022A-428A-A733-2F58F9C1816B}"/>
                </a:ext>
              </a:extLst>
            </p:cNvPr>
            <p:cNvSpPr txBox="1"/>
            <p:nvPr/>
          </p:nvSpPr>
          <p:spPr>
            <a:xfrm>
              <a:off x="7672456" y="1458998"/>
              <a:ext cx="168794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446A"/>
                  </a:solidFill>
                  <a:effectLst/>
                  <a:uLnTx/>
                  <a:uFillTx/>
                  <a:latin typeface="Lato" panose="020F0502020204030203" pitchFamily="34" charset="0"/>
                </a:rPr>
                <a:t>Signed UN COP26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446A"/>
                  </a:solidFill>
                  <a:effectLst/>
                  <a:uLnTx/>
                  <a:uFillTx/>
                  <a:latin typeface="Lato" panose="020F0502020204030203" pitchFamily="34" charset="0"/>
                </a:rPr>
                <a:t>(No ICE Sales by 2035) </a:t>
              </a:r>
            </a:p>
          </p:txBody>
        </p:sp>
        <p:pic>
          <p:nvPicPr>
            <p:cNvPr id="146" name="Graphic 145" descr="Earth globe: Americas with solid fill">
              <a:extLst>
                <a:ext uri="{FF2B5EF4-FFF2-40B4-BE49-F238E27FC236}">
                  <a16:creationId xmlns:a16="http://schemas.microsoft.com/office/drawing/2014/main" id="{FCFC43B9-45EC-446B-A4B9-387586ED2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p:blipFill>
          <p:spPr>
            <a:xfrm>
              <a:off x="7341068" y="1494065"/>
              <a:ext cx="360494" cy="360494"/>
            </a:xfrm>
            <a:prstGeom prst="rect">
              <a:avLst/>
            </a:prstGeom>
          </p:spPr>
        </p:pic>
      </p:grpSp>
      <p:sp>
        <p:nvSpPr>
          <p:cNvPr id="149" name="TextBox 148">
            <a:extLst>
              <a:ext uri="{FF2B5EF4-FFF2-40B4-BE49-F238E27FC236}">
                <a16:creationId xmlns:a16="http://schemas.microsoft.com/office/drawing/2014/main" id="{29D07B04-B75F-44AD-AEE9-449406078266}"/>
              </a:ext>
            </a:extLst>
          </p:cNvPr>
          <p:cNvSpPr txBox="1"/>
          <p:nvPr/>
        </p:nvSpPr>
        <p:spPr>
          <a:xfrm>
            <a:off x="7025" y="6321483"/>
            <a:ext cx="8852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Lato" panose="020F0502020204030203" pitchFamily="34" charset="0"/>
              </a:rPr>
              <a:t>NCTCOG/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Lato" panose="020F0502020204030203" pitchFamily="34" charset="0"/>
              </a:rPr>
              <a:t>DFW Clean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Lato" panose="020F0502020204030203" pitchFamily="34" charset="0"/>
              </a:rPr>
              <a:t>Cities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187BA99-90BA-423A-9003-5171F2889780}"/>
              </a:ext>
            </a:extLst>
          </p:cNvPr>
          <p:cNvGrpSpPr/>
          <p:nvPr/>
        </p:nvGrpSpPr>
        <p:grpSpPr>
          <a:xfrm>
            <a:off x="6842319" y="1181191"/>
            <a:ext cx="2438328" cy="5667469"/>
            <a:chOff x="6842319" y="1181191"/>
            <a:chExt cx="2438328" cy="566746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6E0EFBC-3D38-4152-9774-20810B9BFFF4}"/>
                </a:ext>
              </a:extLst>
            </p:cNvPr>
            <p:cNvGrpSpPr/>
            <p:nvPr/>
          </p:nvGrpSpPr>
          <p:grpSpPr>
            <a:xfrm>
              <a:off x="6842319" y="1181191"/>
              <a:ext cx="2438328" cy="5667469"/>
              <a:chOff x="6842319" y="1181191"/>
              <a:chExt cx="2438328" cy="5667469"/>
            </a:xfrm>
          </p:grpSpPr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BEAAEED7-C47C-4DF4-8E9F-DD47A1AA289F}"/>
                  </a:ext>
                </a:extLst>
              </p:cNvPr>
              <p:cNvGrpSpPr/>
              <p:nvPr/>
            </p:nvGrpSpPr>
            <p:grpSpPr>
              <a:xfrm>
                <a:off x="6842319" y="1181191"/>
                <a:ext cx="2438328" cy="5667469"/>
                <a:chOff x="7783898" y="1168544"/>
                <a:chExt cx="2438328" cy="5667469"/>
              </a:xfrm>
            </p:grpSpPr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733E77E4-96CB-48AB-81AB-E8566EF70D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11567" y="1168544"/>
                  <a:ext cx="5867" cy="5073895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7" name="Flowchart: Connector 6">
                  <a:extLst>
                    <a:ext uri="{FF2B5EF4-FFF2-40B4-BE49-F238E27FC236}">
                      <a16:creationId xmlns:a16="http://schemas.microsoft.com/office/drawing/2014/main" id="{F8E93A10-DCE1-4A5C-A681-DC7A2D92BF4D}"/>
                    </a:ext>
                  </a:extLst>
                </p:cNvPr>
                <p:cNvSpPr/>
                <p:nvPr/>
              </p:nvSpPr>
              <p:spPr>
                <a:xfrm rot="10800000" flipH="1">
                  <a:off x="8193229" y="6175560"/>
                  <a:ext cx="242544" cy="242544"/>
                </a:xfrm>
                <a:prstGeom prst="flowChartConnector">
                  <a:avLst/>
                </a:prstGeom>
                <a:solidFill>
                  <a:schemeClr val="bg1"/>
                </a:solidFill>
                <a:ln w="57150">
                  <a:solidFill>
                    <a:schemeClr val="accent2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446A"/>
                    </a:solidFill>
                    <a:effectLst/>
                    <a:uLnTx/>
                    <a:uFillTx/>
                    <a:latin typeface="Lato" panose="020F0502020204030203" pitchFamily="34" charset="0"/>
                  </a:endParaRPr>
                </a:p>
              </p:txBody>
            </p:sp>
            <p:sp>
              <p:nvSpPr>
                <p:cNvPr id="79" name="Content Placeholder 4">
                  <a:extLst>
                    <a:ext uri="{FF2B5EF4-FFF2-40B4-BE49-F238E27FC236}">
                      <a16:creationId xmlns:a16="http://schemas.microsoft.com/office/drawing/2014/main" id="{0624F2AD-03B4-4C2E-98D2-16749459594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783898" y="6421224"/>
                  <a:ext cx="1061205" cy="414789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0" indent="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None/>
                    <a:defRPr sz="2000" kern="1200">
                      <a:solidFill>
                        <a:schemeClr val="bg1">
                          <a:lumMod val="50000"/>
                        </a:schemeClr>
                      </a:solidFill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defRPr>
                  </a:lvl1pPr>
                  <a:lvl2pPr marL="4572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400" kern="1200">
                      <a:solidFill>
                        <a:srgbClr val="00446A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000" kern="1200">
                      <a:solidFill>
                        <a:srgbClr val="FFC000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800" kern="120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8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446A"/>
                      </a:solidFill>
                      <a:effectLst/>
                      <a:uLnTx/>
                      <a:uFillTx/>
                    </a:rPr>
                    <a:t>2040</a:t>
                  </a:r>
                </a:p>
              </p:txBody>
            </p:sp>
            <p:sp>
              <p:nvSpPr>
                <p:cNvPr id="101" name="Content Placeholder 4">
                  <a:extLst>
                    <a:ext uri="{FF2B5EF4-FFF2-40B4-BE49-F238E27FC236}">
                      <a16:creationId xmlns:a16="http://schemas.microsoft.com/office/drawing/2014/main" id="{C6593905-6EEA-4AEC-89BA-0BA5CEFB495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732318" y="2315746"/>
                  <a:ext cx="1324695" cy="25762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0" indent="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None/>
                    <a:defRPr sz="2000" kern="1200">
                      <a:solidFill>
                        <a:schemeClr val="bg1">
                          <a:lumMod val="50000"/>
                        </a:schemeClr>
                      </a:solidFill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defRPr>
                  </a:lvl1pPr>
                  <a:lvl2pPr marL="4572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400" kern="1200">
                      <a:solidFill>
                        <a:srgbClr val="00446A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000" kern="1200">
                      <a:solidFill>
                        <a:srgbClr val="FFC000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800" kern="120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8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446A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2" name="Content Placeholder 4">
                  <a:extLst>
                    <a:ext uri="{FF2B5EF4-FFF2-40B4-BE49-F238E27FC236}">
                      <a16:creationId xmlns:a16="http://schemas.microsoft.com/office/drawing/2014/main" id="{44D4157B-F885-4FFC-AED9-EBB9F601829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410262" y="3027307"/>
                  <a:ext cx="1758912" cy="195865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0" indent="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None/>
                    <a:defRPr sz="2000" kern="1200">
                      <a:solidFill>
                        <a:schemeClr val="bg1">
                          <a:lumMod val="50000"/>
                        </a:schemeClr>
                      </a:solidFill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defRPr>
                  </a:lvl1pPr>
                  <a:lvl2pPr marL="4572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400" kern="1200">
                      <a:solidFill>
                        <a:srgbClr val="00446A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000" kern="1200">
                      <a:solidFill>
                        <a:srgbClr val="FFC000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800" kern="120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8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446A"/>
                      </a:solidFill>
                      <a:effectLst/>
                      <a:uLnTx/>
                      <a:uFillTx/>
                    </a:rPr>
                    <a:t>80% </a:t>
                  </a:r>
                  <a:r>
                    <a:rPr kumimoji="0" lang="en-US" sz="12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446A"/>
                      </a:solidFill>
                      <a:effectLst/>
                      <a:uLnTx/>
                      <a:uFillTx/>
                    </a:rPr>
                    <a:t>(Includes FCEVs)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446A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3" name="Content Placeholder 4">
                  <a:extLst>
                    <a:ext uri="{FF2B5EF4-FFF2-40B4-BE49-F238E27FC236}">
                      <a16:creationId xmlns:a16="http://schemas.microsoft.com/office/drawing/2014/main" id="{148B7833-B726-4A7D-82BA-3AE6CE9AA10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408542" y="5527066"/>
                  <a:ext cx="1202768" cy="209330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0" indent="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None/>
                    <a:defRPr sz="2000" kern="1200">
                      <a:solidFill>
                        <a:schemeClr val="bg1">
                          <a:lumMod val="50000"/>
                        </a:schemeClr>
                      </a:solidFill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defRPr>
                  </a:lvl1pPr>
                  <a:lvl2pPr marL="4572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400" kern="1200">
                      <a:solidFill>
                        <a:srgbClr val="00446A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000" kern="1200">
                      <a:solidFill>
                        <a:srgbClr val="FFC000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800" kern="120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8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446A"/>
                      </a:solidFill>
                      <a:effectLst/>
                      <a:uLnTx/>
                      <a:uFillTx/>
                    </a:rPr>
                    <a:t>100%</a:t>
                  </a:r>
                </a:p>
              </p:txBody>
            </p:sp>
            <p:sp>
              <p:nvSpPr>
                <p:cNvPr id="104" name="Content Placeholder 4">
                  <a:extLst>
                    <a:ext uri="{FF2B5EF4-FFF2-40B4-BE49-F238E27FC236}">
                      <a16:creationId xmlns:a16="http://schemas.microsoft.com/office/drawing/2014/main" id="{8FCC3075-5044-4B1D-B787-DCC3E8D0314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749826" y="5851808"/>
                  <a:ext cx="1247655" cy="221901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0" indent="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None/>
                    <a:defRPr sz="2000" kern="1200">
                      <a:solidFill>
                        <a:schemeClr val="bg1">
                          <a:lumMod val="50000"/>
                        </a:schemeClr>
                      </a:solidFill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defRPr>
                  </a:lvl1pPr>
                  <a:lvl2pPr marL="4572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400" kern="1200">
                      <a:solidFill>
                        <a:srgbClr val="00446A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000" kern="1200">
                      <a:solidFill>
                        <a:srgbClr val="FFC000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800" kern="120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8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446A"/>
                    </a:solidFill>
                    <a:effectLst/>
                    <a:uLnTx/>
                    <a:uFillTx/>
                  </a:endParaRPr>
                </a:p>
              </p:txBody>
            </p:sp>
            <p:graphicFrame>
              <p:nvGraphicFramePr>
                <p:cNvPr id="105" name="Chart 104">
                  <a:extLst>
                    <a:ext uri="{FF2B5EF4-FFF2-40B4-BE49-F238E27FC236}">
                      <a16:creationId xmlns:a16="http://schemas.microsoft.com/office/drawing/2014/main" id="{7EB9BF80-EC4A-48B4-AC7C-DBD11FFE1B83}"/>
                    </a:ext>
                  </a:extLst>
                </p:cNvPr>
                <p:cNvGraphicFramePr/>
                <p:nvPr/>
              </p:nvGraphicFramePr>
              <p:xfrm>
                <a:off x="8040180" y="2874515"/>
                <a:ext cx="548640" cy="548640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39"/>
                </a:graphicData>
              </a:graphic>
            </p:graphicFrame>
            <p:sp>
              <p:nvSpPr>
                <p:cNvPr id="107" name="Content Placeholder 4">
                  <a:extLst>
                    <a:ext uri="{FF2B5EF4-FFF2-40B4-BE49-F238E27FC236}">
                      <a16:creationId xmlns:a16="http://schemas.microsoft.com/office/drawing/2014/main" id="{EAC4E9D5-D10A-42AD-87A4-98AD270DF80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389492" y="2676795"/>
                  <a:ext cx="1832734" cy="25201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0" indent="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None/>
                    <a:defRPr sz="2000" kern="1200">
                      <a:solidFill>
                        <a:schemeClr val="bg1">
                          <a:lumMod val="50000"/>
                        </a:schemeClr>
                      </a:solidFill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defRPr>
                  </a:lvl1pPr>
                  <a:lvl2pPr marL="4572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400" kern="1200">
                      <a:solidFill>
                        <a:srgbClr val="00446A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000" kern="1200">
                      <a:solidFill>
                        <a:srgbClr val="FFC000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800" kern="120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8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446A"/>
                      </a:solidFill>
                      <a:effectLst/>
                      <a:uLnTx/>
                      <a:uFillTx/>
                    </a:rPr>
                    <a:t>100% </a:t>
                  </a:r>
                  <a:r>
                    <a:rPr kumimoji="0" lang="en-US" sz="12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446A"/>
                      </a:solidFill>
                      <a:effectLst/>
                      <a:uLnTx/>
                      <a:uFillTx/>
                    </a:rPr>
                    <a:t>(Includes FCEVs)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446A"/>
                    </a:solidFill>
                    <a:effectLst/>
                    <a:uLnTx/>
                    <a:uFillTx/>
                  </a:endParaRPr>
                </a:p>
              </p:txBody>
            </p:sp>
            <p:graphicFrame>
              <p:nvGraphicFramePr>
                <p:cNvPr id="108" name="Chart 107">
                  <a:extLst>
                    <a:ext uri="{FF2B5EF4-FFF2-40B4-BE49-F238E27FC236}">
                      <a16:creationId xmlns:a16="http://schemas.microsoft.com/office/drawing/2014/main" id="{058EFDED-9FAC-406F-9D7C-6E5BDD96CE9D}"/>
                    </a:ext>
                  </a:extLst>
                </p:cNvPr>
                <p:cNvGraphicFramePr/>
                <p:nvPr/>
              </p:nvGraphicFramePr>
              <p:xfrm>
                <a:off x="8040180" y="2521643"/>
                <a:ext cx="548640" cy="548640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40"/>
                </a:graphicData>
              </a:graphic>
            </p:graphicFrame>
            <p:graphicFrame>
              <p:nvGraphicFramePr>
                <p:cNvPr id="109" name="Chart 108">
                  <a:extLst>
                    <a:ext uri="{FF2B5EF4-FFF2-40B4-BE49-F238E27FC236}">
                      <a16:creationId xmlns:a16="http://schemas.microsoft.com/office/drawing/2014/main" id="{850EC8FE-44B6-4D8C-BDC0-40847CB97070}"/>
                    </a:ext>
                  </a:extLst>
                </p:cNvPr>
                <p:cNvGraphicFramePr/>
                <p:nvPr/>
              </p:nvGraphicFramePr>
              <p:xfrm>
                <a:off x="8040180" y="5372180"/>
                <a:ext cx="548640" cy="548640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41"/>
                </a:graphicData>
              </a:graphic>
            </p:graphicFrame>
            <p:pic>
              <p:nvPicPr>
                <p:cNvPr id="110" name="Graphic 109" descr="Leaf with solid fill">
                  <a:extLst>
                    <a:ext uri="{FF2B5EF4-FFF2-40B4-BE49-F238E27FC236}">
                      <a16:creationId xmlns:a16="http://schemas.microsoft.com/office/drawing/2014/main" id="{04DC82D6-AF0A-4E67-9D22-B44E9B94E8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72020" y="2265315"/>
                  <a:ext cx="365760" cy="365760"/>
                </a:xfrm>
                <a:prstGeom prst="rect">
                  <a:avLst/>
                </a:prstGeom>
              </p:spPr>
            </p:pic>
            <p:pic>
              <p:nvPicPr>
                <p:cNvPr id="111" name="Graphic 110" descr="Leaf with solid fill">
                  <a:extLst>
                    <a:ext uri="{FF2B5EF4-FFF2-40B4-BE49-F238E27FC236}">
                      <a16:creationId xmlns:a16="http://schemas.microsoft.com/office/drawing/2014/main" id="{C64C2DC5-95D0-4A7D-A8D0-AE4D9A36E82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82758" y="5806520"/>
                  <a:ext cx="365760" cy="365760"/>
                </a:xfrm>
                <a:prstGeom prst="rect">
                  <a:avLst/>
                </a:prstGeom>
              </p:spPr>
            </p:pic>
          </p:grpSp>
          <p:sp>
            <p:nvSpPr>
              <p:cNvPr id="147" name="Content Placeholder 4">
                <a:extLst>
                  <a:ext uri="{FF2B5EF4-FFF2-40B4-BE49-F238E27FC236}">
                    <a16:creationId xmlns:a16="http://schemas.microsoft.com/office/drawing/2014/main" id="{5829F54A-26D5-4C3A-B8AC-D6B79C32028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27952" y="1976185"/>
                <a:ext cx="1504554" cy="25762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bg1">
                        <a:lumMod val="50000"/>
                      </a:schemeClr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rgbClr val="00446A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rgbClr val="FFC000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A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8" name="Content Placeholder 4">
                <a:extLst>
                  <a:ext uri="{FF2B5EF4-FFF2-40B4-BE49-F238E27FC236}">
                    <a16:creationId xmlns:a16="http://schemas.microsoft.com/office/drawing/2014/main" id="{E64E7DB2-4331-4B10-A4D6-90034733AAB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93725" y="3749237"/>
                <a:ext cx="1504554" cy="25762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bg1">
                        <a:lumMod val="50000"/>
                      </a:schemeClr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rgbClr val="00446A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rgbClr val="FFC000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A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76CE355-2B81-4E12-8A7C-48446BBA36BF}"/>
                </a:ext>
              </a:extLst>
            </p:cNvPr>
            <p:cNvGrpSpPr/>
            <p:nvPr/>
          </p:nvGrpSpPr>
          <p:grpSpPr>
            <a:xfrm>
              <a:off x="7183372" y="1935717"/>
              <a:ext cx="360494" cy="360494"/>
              <a:chOff x="5180809" y="3350199"/>
              <a:chExt cx="360494" cy="360494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F703261E-375A-49FF-8598-A7DDD07D0C0E}"/>
                  </a:ext>
                </a:extLst>
              </p:cNvPr>
              <p:cNvSpPr/>
              <p:nvPr/>
            </p:nvSpPr>
            <p:spPr>
              <a:xfrm>
                <a:off x="5222923" y="3388391"/>
                <a:ext cx="274320" cy="2743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Lato" panose="020F0502020204030203" pitchFamily="34" charset="0"/>
                </a:endParaRPr>
              </a:p>
            </p:txBody>
          </p:sp>
          <p:pic>
            <p:nvPicPr>
              <p:cNvPr id="150" name="Graphic 149" descr="Earth globe: Americas with solid fill">
                <a:extLst>
                  <a:ext uri="{FF2B5EF4-FFF2-40B4-BE49-F238E27FC236}">
                    <a16:creationId xmlns:a16="http://schemas.microsoft.com/office/drawing/2014/main" id="{6B3B8F8F-24F3-412E-B9E8-C63769E1BC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8"/>
                  </a:ext>
                </a:extLst>
              </a:blip>
              <a:stretch>
                <a:fillRect/>
              </a:stretch>
            </p:blipFill>
            <p:spPr>
              <a:xfrm>
                <a:off x="5180809" y="3350199"/>
                <a:ext cx="360494" cy="360494"/>
              </a:xfrm>
              <a:prstGeom prst="rect">
                <a:avLst/>
              </a:prstGeom>
            </p:spPr>
          </p:pic>
        </p:grpSp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686C53A5-73C3-449E-BCB5-CF24EA9D0DE7}"/>
                </a:ext>
              </a:extLst>
            </p:cNvPr>
            <p:cNvGrpSpPr/>
            <p:nvPr/>
          </p:nvGrpSpPr>
          <p:grpSpPr>
            <a:xfrm>
              <a:off x="7189740" y="2305655"/>
              <a:ext cx="360494" cy="360494"/>
              <a:chOff x="5180809" y="3350199"/>
              <a:chExt cx="360494" cy="360494"/>
            </a:xfrm>
          </p:grpSpPr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8DB19EAE-DAED-4CFB-BBC0-A494920FA42E}"/>
                  </a:ext>
                </a:extLst>
              </p:cNvPr>
              <p:cNvSpPr/>
              <p:nvPr/>
            </p:nvSpPr>
            <p:spPr>
              <a:xfrm>
                <a:off x="5222923" y="3388391"/>
                <a:ext cx="274320" cy="2743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Lato" panose="020F0502020204030203" pitchFamily="34" charset="0"/>
                </a:endParaRPr>
              </a:p>
            </p:txBody>
          </p:sp>
          <p:pic>
            <p:nvPicPr>
              <p:cNvPr id="164" name="Graphic 163" descr="Earth globe: Americas with solid fill">
                <a:extLst>
                  <a:ext uri="{FF2B5EF4-FFF2-40B4-BE49-F238E27FC236}">
                    <a16:creationId xmlns:a16="http://schemas.microsoft.com/office/drawing/2014/main" id="{5BD8E19B-2FE4-40DA-A3BC-803CBBEFE7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8"/>
                  </a:ext>
                </a:extLst>
              </a:blip>
              <a:stretch>
                <a:fillRect/>
              </a:stretch>
            </p:blipFill>
            <p:spPr>
              <a:xfrm>
                <a:off x="5180809" y="3350199"/>
                <a:ext cx="360494" cy="360494"/>
              </a:xfrm>
              <a:prstGeom prst="rect">
                <a:avLst/>
              </a:prstGeom>
            </p:spPr>
          </p:pic>
        </p:grp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D8B2F754-8A00-45FB-A8E3-69C50783AD11}"/>
                </a:ext>
              </a:extLst>
            </p:cNvPr>
            <p:cNvGrpSpPr/>
            <p:nvPr/>
          </p:nvGrpSpPr>
          <p:grpSpPr>
            <a:xfrm>
              <a:off x="7182399" y="3706590"/>
              <a:ext cx="360494" cy="360494"/>
              <a:chOff x="5180809" y="3350199"/>
              <a:chExt cx="360494" cy="360494"/>
            </a:xfrm>
          </p:grpSpPr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AB8EC406-B8DC-4438-9369-47260EAAEC32}"/>
                  </a:ext>
                </a:extLst>
              </p:cNvPr>
              <p:cNvSpPr/>
              <p:nvPr/>
            </p:nvSpPr>
            <p:spPr>
              <a:xfrm>
                <a:off x="5222923" y="3388391"/>
                <a:ext cx="274320" cy="2743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Lato" panose="020F0502020204030203" pitchFamily="34" charset="0"/>
                </a:endParaRPr>
              </a:p>
            </p:txBody>
          </p:sp>
          <p:pic>
            <p:nvPicPr>
              <p:cNvPr id="173" name="Graphic 172" descr="Earth globe: Americas with solid fill">
                <a:extLst>
                  <a:ext uri="{FF2B5EF4-FFF2-40B4-BE49-F238E27FC236}">
                    <a16:creationId xmlns:a16="http://schemas.microsoft.com/office/drawing/2014/main" id="{19450902-AF91-4879-B781-AE69B309E4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8"/>
                  </a:ext>
                </a:extLst>
              </a:blip>
              <a:stretch>
                <a:fillRect/>
              </a:stretch>
            </p:blipFill>
            <p:spPr>
              <a:xfrm>
                <a:off x="5180809" y="3350199"/>
                <a:ext cx="360494" cy="360494"/>
              </a:xfrm>
              <a:prstGeom prst="rect">
                <a:avLst/>
              </a:prstGeom>
            </p:spPr>
          </p:pic>
        </p:grp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2FBB5FCC-7620-4BA4-8A51-35BCAACFE9AF}"/>
                </a:ext>
              </a:extLst>
            </p:cNvPr>
            <p:cNvGrpSpPr/>
            <p:nvPr/>
          </p:nvGrpSpPr>
          <p:grpSpPr>
            <a:xfrm>
              <a:off x="7189740" y="5827109"/>
              <a:ext cx="360494" cy="360494"/>
              <a:chOff x="5180809" y="3350199"/>
              <a:chExt cx="360494" cy="360494"/>
            </a:xfrm>
          </p:grpSpPr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EF7A20D8-1D37-4EA4-9A02-8BAFAD69BB4F}"/>
                  </a:ext>
                </a:extLst>
              </p:cNvPr>
              <p:cNvSpPr/>
              <p:nvPr/>
            </p:nvSpPr>
            <p:spPr>
              <a:xfrm>
                <a:off x="5222923" y="3388391"/>
                <a:ext cx="274320" cy="2743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Lato" panose="020F0502020204030203" pitchFamily="34" charset="0"/>
                </a:endParaRPr>
              </a:p>
            </p:txBody>
          </p:sp>
          <p:pic>
            <p:nvPicPr>
              <p:cNvPr id="180" name="Graphic 179" descr="Earth globe: Americas with solid fill">
                <a:extLst>
                  <a:ext uri="{FF2B5EF4-FFF2-40B4-BE49-F238E27FC236}">
                    <a16:creationId xmlns:a16="http://schemas.microsoft.com/office/drawing/2014/main" id="{89CC42F9-1E17-4A22-ADB5-9AA5AC3771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8"/>
                  </a:ext>
                </a:extLst>
              </a:blip>
              <a:stretch>
                <a:fillRect/>
              </a:stretch>
            </p:blipFill>
            <p:spPr>
              <a:xfrm>
                <a:off x="5180809" y="3350199"/>
                <a:ext cx="360494" cy="360494"/>
              </a:xfrm>
              <a:prstGeom prst="rect">
                <a:avLst/>
              </a:prstGeom>
            </p:spPr>
          </p:pic>
        </p:grpSp>
      </p:grpSp>
      <p:graphicFrame>
        <p:nvGraphicFramePr>
          <p:cNvPr id="151" name="Chart 150">
            <a:extLst>
              <a:ext uri="{FF2B5EF4-FFF2-40B4-BE49-F238E27FC236}">
                <a16:creationId xmlns:a16="http://schemas.microsoft.com/office/drawing/2014/main" id="{4DA40660-1FEE-4AA1-BC14-B948C14E33B8}"/>
              </a:ext>
            </a:extLst>
          </p:cNvPr>
          <p:cNvGraphicFramePr/>
          <p:nvPr/>
        </p:nvGraphicFramePr>
        <p:xfrm>
          <a:off x="1287879" y="4298344"/>
          <a:ext cx="990539" cy="5725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2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5953883F-8B94-4CDE-8D51-CD97C96C086B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3430709" y="1884792"/>
            <a:ext cx="1463167" cy="487722"/>
          </a:xfrm>
          <a:prstGeom prst="rect">
            <a:avLst/>
          </a:prstGeom>
        </p:spPr>
      </p:pic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98973C84-E4C6-454C-AE17-0E20278ABF25}"/>
              </a:ext>
            </a:extLst>
          </p:cNvPr>
          <p:cNvCxnSpPr>
            <a:cxnSpLocks/>
          </p:cNvCxnSpPr>
          <p:nvPr/>
        </p:nvCxnSpPr>
        <p:spPr>
          <a:xfrm>
            <a:off x="6957534" y="1168544"/>
            <a:ext cx="5867" cy="5073895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53" name="Graphic 152" descr="Leaf with solid fill">
            <a:extLst>
              <a:ext uri="{FF2B5EF4-FFF2-40B4-BE49-F238E27FC236}">
                <a16:creationId xmlns:a16="http://schemas.microsoft.com/office/drawing/2014/main" id="{0647A7E1-21C1-4EEF-BC59-F63E4EE3D471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756265" y="3725413"/>
            <a:ext cx="365760" cy="365760"/>
          </a:xfrm>
          <a:prstGeom prst="rect">
            <a:avLst/>
          </a:prstGeom>
        </p:spPr>
      </p:pic>
      <p:sp>
        <p:nvSpPr>
          <p:cNvPr id="154" name="Rectangle: Rounded Corners 153">
            <a:extLst>
              <a:ext uri="{FF2B5EF4-FFF2-40B4-BE49-F238E27FC236}">
                <a16:creationId xmlns:a16="http://schemas.microsoft.com/office/drawing/2014/main" id="{13F33F91-F2B3-45C1-8DDD-A1FB2776D1C0}"/>
              </a:ext>
            </a:extLst>
          </p:cNvPr>
          <p:cNvSpPr/>
          <p:nvPr/>
        </p:nvSpPr>
        <p:spPr>
          <a:xfrm>
            <a:off x="5267373" y="656752"/>
            <a:ext cx="2615808" cy="751905"/>
          </a:xfrm>
          <a:prstGeom prst="round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13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</a:rPr>
              <a:t>FCEV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</a:rPr>
              <a:t> – Fuel Cell Electric Vehicle</a:t>
            </a:r>
            <a:b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</a:rPr>
            </a:b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</a:rPr>
              <a:t>PHEV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</a:rPr>
              <a:t> – Plug-In Hybrid Electric Vehicle</a:t>
            </a:r>
            <a:b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</a:rPr>
            </a:b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</a:rPr>
              <a:t>ICE 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</a:rPr>
              <a:t>– Internal Combustion Engine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</a:endParaRPr>
          </a:p>
        </p:txBody>
      </p:sp>
      <p:graphicFrame>
        <p:nvGraphicFramePr>
          <p:cNvPr id="99" name="Chart 98">
            <a:extLst>
              <a:ext uri="{FF2B5EF4-FFF2-40B4-BE49-F238E27FC236}">
                <a16:creationId xmlns:a16="http://schemas.microsoft.com/office/drawing/2014/main" id="{CD929C72-58A5-ACDD-6DD1-EF4BF57D1C22}"/>
              </a:ext>
            </a:extLst>
          </p:cNvPr>
          <p:cNvGraphicFramePr/>
          <p:nvPr/>
        </p:nvGraphicFramePr>
        <p:xfrm>
          <a:off x="2973994" y="4315490"/>
          <a:ext cx="548640" cy="548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4"/>
          </a:graphicData>
        </a:graphic>
      </p:graphicFrame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7FE4527F-7413-4172-865B-0C5D42737565}"/>
              </a:ext>
            </a:extLst>
          </p:cNvPr>
          <p:cNvSpPr/>
          <p:nvPr/>
        </p:nvSpPr>
        <p:spPr>
          <a:xfrm rot="10800000" flipH="1">
            <a:off x="6918877" y="6262539"/>
            <a:ext cx="91440" cy="91440"/>
          </a:xfrm>
          <a:prstGeom prst="flowChartConnector">
            <a:avLst/>
          </a:prstGeom>
          <a:solidFill>
            <a:schemeClr val="bg1"/>
          </a:solidFill>
          <a:ln w="31750">
            <a:solidFill>
              <a:schemeClr val="accent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446A"/>
              </a:solidFill>
              <a:effectLst/>
              <a:uLnTx/>
              <a:uFillTx/>
              <a:latin typeface="Lato" panose="020F0502020204030203" pitchFamily="34" charset="0"/>
            </a:endParaRPr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D59FD0D6-78D8-BA20-7D0C-2BE469510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05353" y="6452149"/>
            <a:ext cx="2743200" cy="365125"/>
          </a:xfrm>
        </p:spPr>
        <p:txBody>
          <a:bodyPr/>
          <a:lstStyle/>
          <a:p>
            <a:fld id="{35E33884-4D56-43DE-8C3B-45475C2919D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402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ACD7C9B-C35A-4207-BEAC-9C5CC44DA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3" y="281456"/>
            <a:ext cx="11427824" cy="701731"/>
          </a:xfr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Texas Data And Trends</a:t>
            </a: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03020937-96ED-4ABC-936D-C0236F0C114E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1698435" y="6340390"/>
            <a:ext cx="40010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EV Infrastructure Planning &amp; Economic Development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C58CBFF-1199-47A8-B81B-6C6356A43442}"/>
              </a:ext>
            </a:extLst>
          </p:cNvPr>
          <p:cNvSpPr txBox="1">
            <a:spLocks/>
          </p:cNvSpPr>
          <p:nvPr/>
        </p:nvSpPr>
        <p:spPr>
          <a:xfrm>
            <a:off x="8842976" y="645384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7B4771B-AE04-41F8-8441-EC7D184086A2}" type="slidenum">
              <a:rPr lang="en-US" sz="1200" smtClean="0">
                <a:solidFill>
                  <a:schemeClr val="tx1">
                    <a:lumMod val="50000"/>
                  </a:schemeClr>
                </a:solidFill>
              </a:rPr>
              <a:pPr algn="r"/>
              <a:t>11</a:t>
            </a:fld>
            <a:endParaRPr lang="en-US" sz="12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CD8B23-9122-434C-859E-94658F9CD22D}"/>
              </a:ext>
            </a:extLst>
          </p:cNvPr>
          <p:cNvSpPr txBox="1"/>
          <p:nvPr/>
        </p:nvSpPr>
        <p:spPr>
          <a:xfrm>
            <a:off x="6764062" y="1439860"/>
            <a:ext cx="541939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u="sng" dirty="0"/>
              <a:t>Electric Vehicle (EV) Registration Data</a:t>
            </a:r>
            <a:endParaRPr lang="en-US" sz="2000" b="1" u="sng" dirty="0">
              <a:hlinkClick r:id="rId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hlinkClick r:id="rId2"/>
              </a:rPr>
              <a:t>www.dfwcleancities.org/evnt</a:t>
            </a:r>
            <a:r>
              <a:rPr lang="en-US" sz="2000" dirty="0"/>
              <a:t> -&gt; EVs and Texas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/>
          </a:p>
          <a:p>
            <a:pPr>
              <a:defRPr/>
            </a:pPr>
            <a:endParaRPr lang="en-US" sz="2000" b="1" u="sng" dirty="0"/>
          </a:p>
          <a:p>
            <a:pPr>
              <a:defRPr/>
            </a:pPr>
            <a:r>
              <a:rPr lang="en-US" sz="2000" b="1" u="sng" dirty="0"/>
              <a:t>Charging Station Dashboard</a:t>
            </a:r>
            <a:endParaRPr lang="en-US" sz="2000" b="1" u="sng" dirty="0">
              <a:hlinkClick r:id="rId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hlinkClick r:id="rId3"/>
              </a:rPr>
              <a:t>https://txdot.mysocialpinpoint.com/tx_ev_plan</a:t>
            </a:r>
            <a:r>
              <a:rPr lang="en-US" sz="2000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/>
              <a:t>Charging Sites Statewide (includes Tesla): </a:t>
            </a:r>
          </a:p>
          <a:p>
            <a:pPr lvl="1">
              <a:defRPr/>
            </a:pPr>
            <a:r>
              <a:rPr lang="en-US" sz="2000" dirty="0"/>
              <a:t>2,644 Level 2 </a:t>
            </a:r>
          </a:p>
          <a:p>
            <a:pPr lvl="1">
              <a:defRPr/>
            </a:pPr>
            <a:r>
              <a:rPr lang="en-US" sz="2000" dirty="0"/>
              <a:t>    343 DC Fast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5E5E64-0A3D-57B1-97F5-675F793358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62" y="2895059"/>
            <a:ext cx="1695687" cy="24101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009245-65E0-C042-992E-3C8AB667B9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6" y="1681409"/>
            <a:ext cx="1706503" cy="12251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0E87C0-A0CF-7A4B-07EC-E3A9783A8F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8359" y="1048623"/>
            <a:ext cx="5109273" cy="4915250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EA0E69A2-13F3-C0AD-D816-C071B97E47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9134949"/>
              </p:ext>
            </p:extLst>
          </p:nvPr>
        </p:nvGraphicFramePr>
        <p:xfrm>
          <a:off x="6877175" y="2349893"/>
          <a:ext cx="510927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1255">
                  <a:extLst>
                    <a:ext uri="{9D8B030D-6E8A-4147-A177-3AD203B41FA5}">
                      <a16:colId xmlns:a16="http://schemas.microsoft.com/office/drawing/2014/main" val="3717230620"/>
                    </a:ext>
                  </a:extLst>
                </a:gridCol>
                <a:gridCol w="1498737">
                  <a:extLst>
                    <a:ext uri="{9D8B030D-6E8A-4147-A177-3AD203B41FA5}">
                      <a16:colId xmlns:a16="http://schemas.microsoft.com/office/drawing/2014/main" val="454354064"/>
                    </a:ext>
                  </a:extLst>
                </a:gridCol>
                <a:gridCol w="1370058">
                  <a:extLst>
                    <a:ext uri="{9D8B030D-6E8A-4147-A177-3AD203B41FA5}">
                      <a16:colId xmlns:a16="http://schemas.microsoft.com/office/drawing/2014/main" val="3620734509"/>
                    </a:ext>
                  </a:extLst>
                </a:gridCol>
                <a:gridCol w="1279224">
                  <a:extLst>
                    <a:ext uri="{9D8B030D-6E8A-4147-A177-3AD203B41FA5}">
                      <a16:colId xmlns:a16="http://schemas.microsoft.com/office/drawing/2014/main" val="2691218031"/>
                    </a:ext>
                  </a:extLst>
                </a:gridCol>
              </a:tblGrid>
              <a:tr h="33868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May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May 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Increase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464215"/>
                  </a:ext>
                </a:extLst>
              </a:tr>
              <a:tr h="338682">
                <a:tc>
                  <a:txBody>
                    <a:bodyPr/>
                    <a:lstStyle/>
                    <a:p>
                      <a:r>
                        <a:rPr lang="en-US" dirty="0"/>
                        <a:t>Texas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125,418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191,690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8278490"/>
                  </a:ext>
                </a:extLst>
              </a:tr>
              <a:tr h="338682">
                <a:tc>
                  <a:txBody>
                    <a:bodyPr/>
                    <a:lstStyle/>
                    <a:p>
                      <a:r>
                        <a:rPr lang="en-US" dirty="0"/>
                        <a:t>DFW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44,847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69,996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6192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28550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ACD7C9B-C35A-4207-BEAC-9C5CC44DA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6" y="246620"/>
            <a:ext cx="11915774" cy="701731"/>
          </a:xfr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EV Adoption and Infrastructure Availability</a:t>
            </a: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03020937-96ED-4ABC-936D-C0236F0C114E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1713129" y="6365557"/>
            <a:ext cx="41283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EV Infrastructure Planning &amp; Economic Development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C58CBFF-1199-47A8-B81B-6C6356A43442}"/>
              </a:ext>
            </a:extLst>
          </p:cNvPr>
          <p:cNvSpPr txBox="1">
            <a:spLocks/>
          </p:cNvSpPr>
          <p:nvPr/>
        </p:nvSpPr>
        <p:spPr>
          <a:xfrm>
            <a:off x="8852234" y="64426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7B4771B-AE04-41F8-8441-EC7D184086A2}" type="slidenum">
              <a:rPr lang="en-US" sz="1200" smtClean="0">
                <a:solidFill>
                  <a:schemeClr val="tx1"/>
                </a:solidFill>
              </a:rPr>
              <a:pPr algn="r"/>
              <a:t>12</a:t>
            </a:fld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AB6463-0574-42F7-997D-481DEAEB92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3485" y="896746"/>
            <a:ext cx="7214075" cy="5574513"/>
          </a:xfrm>
          <a:prstGeom prst="rect">
            <a:avLst/>
          </a:prstGeom>
        </p:spPr>
      </p:pic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99138A23-0495-4559-B52D-DA180717F3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7617216"/>
              </p:ext>
            </p:extLst>
          </p:nvPr>
        </p:nvGraphicFramePr>
        <p:xfrm>
          <a:off x="735176" y="993132"/>
          <a:ext cx="3623179" cy="462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9082">
                  <a:extLst>
                    <a:ext uri="{9D8B030D-6E8A-4147-A177-3AD203B41FA5}">
                      <a16:colId xmlns:a16="http://schemas.microsoft.com/office/drawing/2014/main" val="1563620079"/>
                    </a:ext>
                  </a:extLst>
                </a:gridCol>
                <a:gridCol w="931492">
                  <a:extLst>
                    <a:ext uri="{9D8B030D-6E8A-4147-A177-3AD203B41FA5}">
                      <a16:colId xmlns:a16="http://schemas.microsoft.com/office/drawing/2014/main" val="405368560"/>
                    </a:ext>
                  </a:extLst>
                </a:gridCol>
                <a:gridCol w="1512605">
                  <a:extLst>
                    <a:ext uri="{9D8B030D-6E8A-4147-A177-3AD203B41FA5}">
                      <a16:colId xmlns:a16="http://schemas.microsoft.com/office/drawing/2014/main" val="4487159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County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Level 2 Plugs*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DC Fast Charge Plugs*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1813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Collin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1439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Dallas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62758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Denton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41208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Ellis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350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Johnson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59914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Kaufman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25415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Parker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9821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Rockwall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34976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Tarrant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9697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8203360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32A423C5-D04E-4FB5-ADF5-97D2008E6EA8}"/>
              </a:ext>
            </a:extLst>
          </p:cNvPr>
          <p:cNvSpPr txBox="1"/>
          <p:nvPr/>
        </p:nvSpPr>
        <p:spPr>
          <a:xfrm>
            <a:off x="705121" y="5597889"/>
            <a:ext cx="2304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i="1" dirty="0"/>
              <a:t>*As of May 2023; Excludes Tesla Stations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326572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3F99BB-08C0-4F9E-98C7-339393012B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0025" y="8972"/>
            <a:ext cx="7729808" cy="6406406"/>
          </a:xfrm>
          <a:prstGeom prst="rect">
            <a:avLst/>
          </a:prstGeom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20866C1-E90A-433B-90FC-45B1503875B2}"/>
              </a:ext>
            </a:extLst>
          </p:cNvPr>
          <p:cNvSpPr txBox="1"/>
          <p:nvPr/>
        </p:nvSpPr>
        <p:spPr>
          <a:xfrm>
            <a:off x="4283681" y="6497074"/>
            <a:ext cx="6652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*Existing Station Data from Department of Energy Alternative Fueling Station Locator as of May 2023</a:t>
            </a: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E64D02D9-6CF8-4BFC-A3BE-B0263159B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551" y="72191"/>
            <a:ext cx="5713912" cy="1311128"/>
          </a:xfr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DC Fast Charging Across Texas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8632E80-6E07-4440-AB89-6A417BFA8D1F}"/>
              </a:ext>
            </a:extLst>
          </p:cNvPr>
          <p:cNvSpPr txBox="1">
            <a:spLocks/>
          </p:cNvSpPr>
          <p:nvPr/>
        </p:nvSpPr>
        <p:spPr>
          <a:xfrm>
            <a:off x="520601" y="1798352"/>
            <a:ext cx="4417851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u="sng"/>
            </a:lvl1pPr>
          </a:lstStyle>
          <a:p>
            <a:r>
              <a:rPr lang="en-US" u="none" dirty="0"/>
              <a:t>Texas Volkswagen Environmental Mitigation Program:</a:t>
            </a:r>
          </a:p>
          <a:p>
            <a:endParaRPr lang="en-US" u="none" dirty="0"/>
          </a:p>
          <a:p>
            <a:r>
              <a:rPr lang="en-US" b="0" u="none" dirty="0"/>
              <a:t>~$20.9 Million DC Fast Charging</a:t>
            </a:r>
          </a:p>
          <a:p>
            <a:endParaRPr lang="en-US" b="0" u="none" dirty="0"/>
          </a:p>
          <a:p>
            <a:r>
              <a:rPr lang="en-US" b="0" u="none" dirty="0"/>
              <a:t>170 Plugs at 41 Sites</a:t>
            </a:r>
          </a:p>
          <a:p>
            <a:endParaRPr lang="en-US" b="0" u="none" dirty="0"/>
          </a:p>
          <a:p>
            <a:r>
              <a:rPr lang="en-US" b="0" u="none" dirty="0"/>
              <a:t>96% of Funds to Fuel Retailer Sites</a:t>
            </a:r>
          </a:p>
          <a:p>
            <a:endParaRPr lang="en-US" sz="1800" b="0" u="none" dirty="0"/>
          </a:p>
          <a:p>
            <a:endParaRPr lang="en-US" sz="1800" b="0" u="none" dirty="0"/>
          </a:p>
          <a:p>
            <a:endParaRPr lang="en-US" u="none" dirty="0"/>
          </a:p>
          <a:p>
            <a:endParaRPr lang="en-US" u="none" dirty="0"/>
          </a:p>
          <a:p>
            <a:endParaRPr lang="en-US" u="none" dirty="0"/>
          </a:p>
          <a:p>
            <a:endParaRPr lang="en-US" u="none" dirty="0"/>
          </a:p>
          <a:p>
            <a:endParaRPr lang="en-US" u="none" dirty="0"/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3D7928E8-D45F-4CE2-BC78-B2E32758F35F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1699780" y="6365557"/>
            <a:ext cx="2280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EV Infrastructure Planning &amp; Economic Development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D79C2D-6012-43C9-1898-17E3E2836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9200" y="6442075"/>
            <a:ext cx="2743200" cy="365125"/>
          </a:xfrm>
        </p:spPr>
        <p:txBody>
          <a:bodyPr/>
          <a:lstStyle/>
          <a:p>
            <a:fld id="{35E33884-4D56-43DE-8C3B-45475C2919D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1676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5">
            <a:extLst>
              <a:ext uri="{FF2B5EF4-FFF2-40B4-BE49-F238E27FC236}">
                <a16:creationId xmlns:a16="http://schemas.microsoft.com/office/drawing/2014/main" id="{6C77F0F0-67E7-4272-94DB-C03A3D621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68" y="297191"/>
            <a:ext cx="11277600" cy="701731"/>
          </a:xfr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NEVI Formula Funding Impacts to Texas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FF492CBF-BAC6-4829-B79D-2DB77A15A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1411522"/>
            <a:ext cx="11141280" cy="4093428"/>
          </a:xfrm>
        </p:spPr>
        <p:txBody>
          <a:bodyPr>
            <a:spAutoFit/>
          </a:bodyPr>
          <a:lstStyle/>
          <a:p>
            <a:pPr marL="0"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tx2"/>
                </a:solidFill>
              </a:rPr>
              <a:t>Texas Department of Transportation (TxDOT)  to Receive and Administer ~$408 Million Over Five years to Deploy EV Charging</a:t>
            </a:r>
          </a:p>
          <a:p>
            <a:pPr marL="0"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tx2"/>
                </a:solidFill>
              </a:rPr>
              <a:t>Statewide Infrastructure Deployment Plan Required </a:t>
            </a:r>
          </a:p>
          <a:p>
            <a:pPr marL="461963"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tx2"/>
                </a:solidFill>
              </a:rPr>
              <a:t>Provide at Least One Qualifying Station Every 50 Miles Along Designated Corridors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latin typeface="+mn-lt"/>
              </a:rPr>
              <a:t>	</a:t>
            </a:r>
            <a:r>
              <a:rPr lang="en-US" sz="2000" dirty="0">
                <a:solidFill>
                  <a:schemeClr val="accent1"/>
                </a:solidFill>
                <a:latin typeface="+mn-lt"/>
              </a:rPr>
              <a:t>Be Within One Mile of Designated EV Corridor Exit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accent1"/>
                </a:solidFill>
                <a:latin typeface="+mn-lt"/>
              </a:rPr>
              <a:t>	Include at Least Four CCS-type DC Fast Charge Connectors, Minimum 150kW 			Power Output at All Times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accent1"/>
                </a:solidFill>
                <a:latin typeface="+mn-lt"/>
              </a:rPr>
              <a:t>	Minimum Site Power Capacity 600 kW</a:t>
            </a:r>
          </a:p>
          <a:p>
            <a:pPr marL="4619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Restrict Funding to Designated EV Corridors until Demonstration that all Designated Highways are “Saturated” With Qualifying Stations</a:t>
            </a:r>
          </a:p>
        </p:txBody>
      </p:sp>
      <p:sp>
        <p:nvSpPr>
          <p:cNvPr id="13" name="Slide Number Placeholder 10">
            <a:extLst>
              <a:ext uri="{FF2B5EF4-FFF2-40B4-BE49-F238E27FC236}">
                <a16:creationId xmlns:a16="http://schemas.microsoft.com/office/drawing/2014/main" id="{59E0C8F0-7D05-48E0-82A6-AD503A2A11FF}"/>
              </a:ext>
            </a:extLst>
          </p:cNvPr>
          <p:cNvSpPr txBox="1">
            <a:spLocks/>
          </p:cNvSpPr>
          <p:nvPr/>
        </p:nvSpPr>
        <p:spPr>
          <a:xfrm>
            <a:off x="8838763" y="64565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7B4771B-AE04-41F8-8441-EC7D184086A2}" type="slidenum">
              <a:rPr lang="en-US" sz="1200" smtClean="0">
                <a:solidFill>
                  <a:schemeClr val="tx1">
                    <a:lumMod val="50000"/>
                  </a:schemeClr>
                </a:solidFill>
              </a:rPr>
              <a:pPr algn="r"/>
              <a:t>14</a:t>
            </a:fld>
            <a:endParaRPr lang="en-US" sz="12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F5F4D0C-9A6D-46DC-BCC4-6B11792163E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699863" y="6356350"/>
            <a:ext cx="4292563" cy="365125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EV Infrastructure Planning &amp; Economic Development</a:t>
            </a:r>
          </a:p>
        </p:txBody>
      </p:sp>
    </p:spTree>
    <p:extLst>
      <p:ext uri="{BB962C8B-B14F-4D97-AF65-F5344CB8AC3E}">
        <p14:creationId xmlns:p14="http://schemas.microsoft.com/office/powerpoint/2010/main" val="23260170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5">
            <a:extLst>
              <a:ext uri="{FF2B5EF4-FFF2-40B4-BE49-F238E27FC236}">
                <a16:creationId xmlns:a16="http://schemas.microsoft.com/office/drawing/2014/main" id="{6C77F0F0-67E7-4272-94DB-C03A3D621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208" y="271068"/>
            <a:ext cx="11643360" cy="701731"/>
          </a:xfr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Highlights Of Texas EV Charging Plan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FF492CBF-BAC6-4829-B79D-2DB77A15A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1290335"/>
            <a:ext cx="11499162" cy="861774"/>
          </a:xfrm>
        </p:spPr>
        <p:txBody>
          <a:bodyPr wrap="square">
            <a:spAutoFit/>
          </a:bodyPr>
          <a:lstStyle/>
          <a:p>
            <a:pPr marL="0"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tx1"/>
                </a:solidFill>
              </a:rPr>
              <a:t>Posted at </a:t>
            </a:r>
            <a:r>
              <a:rPr lang="en-US" sz="2000" dirty="0">
                <a:solidFill>
                  <a:schemeClr val="tx1"/>
                </a:solidFill>
                <a:hlinkClick r:id="rId2"/>
              </a:rPr>
              <a:t>https://txdot.mysocialpinpoint.com/tx_ev_plan</a:t>
            </a:r>
            <a:r>
              <a:rPr lang="en-US" sz="2000" dirty="0">
                <a:solidFill>
                  <a:schemeClr val="tx1"/>
                </a:solidFill>
              </a:rPr>
              <a:t>	</a:t>
            </a:r>
          </a:p>
          <a:p>
            <a:pPr marL="0"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tx1"/>
                </a:solidFill>
              </a:rPr>
              <a:t> 	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0D6DB27D-2ABC-44E2-9F58-E840F3FA1F4E}"/>
              </a:ext>
            </a:extLst>
          </p:cNvPr>
          <p:cNvSpPr txBox="1">
            <a:spLocks/>
          </p:cNvSpPr>
          <p:nvPr/>
        </p:nvSpPr>
        <p:spPr>
          <a:xfrm>
            <a:off x="1645920" y="6309360"/>
            <a:ext cx="3359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Status Report on FHWA Alternative Fuel Corridors and the Bipartisan Infrastructure Law </a:t>
            </a:r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B50A1E8F-74E5-4E6C-A0CC-1E3990591B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2113758"/>
              </p:ext>
            </p:extLst>
          </p:nvPr>
        </p:nvGraphicFramePr>
        <p:xfrm>
          <a:off x="615247" y="1950714"/>
          <a:ext cx="10967150" cy="2712720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2595020">
                  <a:extLst>
                    <a:ext uri="{9D8B030D-6E8A-4147-A177-3AD203B41FA5}">
                      <a16:colId xmlns:a16="http://schemas.microsoft.com/office/drawing/2014/main" val="818260700"/>
                    </a:ext>
                  </a:extLst>
                </a:gridCol>
                <a:gridCol w="8372130">
                  <a:extLst>
                    <a:ext uri="{9D8B030D-6E8A-4147-A177-3AD203B41FA5}">
                      <a16:colId xmlns:a16="http://schemas.microsoft.com/office/drawing/2014/main" val="1583298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0000"/>
                          </a:solidFill>
                        </a:rPr>
                        <a:t>Year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</a:rPr>
                        <a:t>Install DC Fast Chargers Along Alternative Fuel Corridors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</a:rPr>
                        <a:t>(Estimated 55 Stations Statewide; $48.51M Federal)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52916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0000"/>
                          </a:solidFill>
                        </a:rPr>
                        <a:t>Years 2-5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</a:rPr>
                        <a:t>Work with Counties and Small Urban Areas to Install DC Fast Charge Sites In/Near County Seats (Estimated 190 Locations, $159.7M Federal)</a:t>
                      </a:r>
                    </a:p>
                    <a:p>
                      <a:pPr lvl="0"/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  <a:p>
                      <a:pPr lvl="0"/>
                      <a:r>
                        <a:rPr lang="en-US" sz="2000" dirty="0">
                          <a:solidFill>
                            <a:srgbClr val="000000"/>
                          </a:solidFill>
                        </a:rPr>
                        <a:t>Work </a:t>
                      </a:r>
                      <a:r>
                        <a:rPr lang="en-US" sz="2000" b="1" i="1" u="sng" dirty="0">
                          <a:solidFill>
                            <a:srgbClr val="000000"/>
                          </a:solidFill>
                        </a:rPr>
                        <a:t>with MPOs 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</a:rPr>
                        <a:t>to Identify Locations and Appropriate Combination of Charging Sites (Number Locations TBD, Estimated $198.92M Federal)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4398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0000"/>
                          </a:solidFill>
                        </a:rPr>
                        <a:t>Throughout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</a:rPr>
                        <a:t>Collect Data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006547"/>
                  </a:ext>
                </a:extLst>
              </a:tr>
            </a:tbl>
          </a:graphicData>
        </a:graphic>
      </p:graphicFrame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E8055435-2D50-4BFA-8581-CA894D40BAF6}"/>
              </a:ext>
            </a:extLst>
          </p:cNvPr>
          <p:cNvSpPr txBox="1">
            <a:spLocks/>
          </p:cNvSpPr>
          <p:nvPr/>
        </p:nvSpPr>
        <p:spPr>
          <a:xfrm>
            <a:off x="8838759" y="64565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7B4771B-AE04-41F8-8441-EC7D184086A2}" type="slidenum">
              <a:rPr lang="en-US" sz="1200" smtClean="0">
                <a:solidFill>
                  <a:schemeClr val="tx1">
                    <a:lumMod val="50000"/>
                  </a:schemeClr>
                </a:solidFill>
              </a:rPr>
              <a:pPr algn="r"/>
              <a:t>15</a:t>
            </a:fld>
            <a:endParaRPr lang="en-US" sz="12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D200EE8-DBE3-4266-9757-02077CCFA2F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691542" y="6356350"/>
            <a:ext cx="4404458" cy="365125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EV Infrastructure Planning &amp; Economic Development</a:t>
            </a:r>
          </a:p>
        </p:txBody>
      </p:sp>
      <p:sp>
        <p:nvSpPr>
          <p:cNvPr id="4" name="Content Placeholder 15">
            <a:extLst>
              <a:ext uri="{FF2B5EF4-FFF2-40B4-BE49-F238E27FC236}">
                <a16:creationId xmlns:a16="http://schemas.microsoft.com/office/drawing/2014/main" id="{A030DCF9-4B30-BD13-240C-50A6D8B98A35}"/>
              </a:ext>
            </a:extLst>
          </p:cNvPr>
          <p:cNvSpPr txBox="1">
            <a:spLocks/>
          </p:cNvSpPr>
          <p:nvPr/>
        </p:nvSpPr>
        <p:spPr>
          <a:xfrm>
            <a:off x="606539" y="5111944"/>
            <a:ext cx="11018966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>
                <a:solidFill>
                  <a:schemeClr val="tx2"/>
                </a:solidFill>
              </a:rPr>
              <a:t>For Reference:  343 DC Fast Charging Sites Statewide as of June 14, 2023</a:t>
            </a:r>
          </a:p>
        </p:txBody>
      </p:sp>
    </p:spTree>
    <p:extLst>
      <p:ext uri="{BB962C8B-B14F-4D97-AF65-F5344CB8AC3E}">
        <p14:creationId xmlns:p14="http://schemas.microsoft.com/office/powerpoint/2010/main" val="3357985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5">
            <a:extLst>
              <a:ext uri="{FF2B5EF4-FFF2-40B4-BE49-F238E27FC236}">
                <a16:creationId xmlns:a16="http://schemas.microsoft.com/office/drawing/2014/main" id="{6C77F0F0-67E7-4272-94DB-C03A3D621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422" y="79897"/>
            <a:ext cx="11422450" cy="1311128"/>
          </a:xfr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Texas EV Charging Plan 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Impacts To NCTCOG Region</a:t>
            </a:r>
          </a:p>
        </p:txBody>
      </p:sp>
      <p:sp>
        <p:nvSpPr>
          <p:cNvPr id="18" name="Slide Number Placeholder 10">
            <a:extLst>
              <a:ext uri="{FF2B5EF4-FFF2-40B4-BE49-F238E27FC236}">
                <a16:creationId xmlns:a16="http://schemas.microsoft.com/office/drawing/2014/main" id="{D2DB1157-A6A5-41C9-B577-FFF120BFBC2A}"/>
              </a:ext>
            </a:extLst>
          </p:cNvPr>
          <p:cNvSpPr txBox="1">
            <a:spLocks/>
          </p:cNvSpPr>
          <p:nvPr/>
        </p:nvSpPr>
        <p:spPr>
          <a:xfrm>
            <a:off x="8838759" y="650007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7B4771B-AE04-41F8-8441-EC7D184086A2}" type="slidenum">
              <a:rPr lang="en-US" sz="1200" smtClean="0">
                <a:solidFill>
                  <a:schemeClr val="tx1"/>
                </a:solidFill>
              </a:rPr>
              <a:pPr algn="r"/>
              <a:t>16</a:t>
            </a:fld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7ADC55-00E7-61C8-9C49-5E60679AF3CF}"/>
              </a:ext>
            </a:extLst>
          </p:cNvPr>
          <p:cNvSpPr txBox="1"/>
          <p:nvPr/>
        </p:nvSpPr>
        <p:spPr>
          <a:xfrm>
            <a:off x="518282" y="1433741"/>
            <a:ext cx="642261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b="1" dirty="0">
                <a:solidFill>
                  <a:schemeClr val="tx2"/>
                </a:solidFill>
              </a:rPr>
              <a:t>Phase 1: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>
                <a:solidFill>
                  <a:schemeClr val="tx2"/>
                </a:solidFill>
              </a:rPr>
              <a:t>Install DC fast charging in recommended study areas along designated corridors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>
                <a:solidFill>
                  <a:schemeClr val="tx2"/>
                </a:solidFill>
              </a:rPr>
              <a:t>	“Dark Blue Dots”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>
                <a:solidFill>
                  <a:schemeClr val="tx2"/>
                </a:solidFill>
              </a:rPr>
              <a:t>	5 within the 12-County Metropolitan Planning 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>
                <a:solidFill>
                  <a:schemeClr val="tx2"/>
                </a:solidFill>
              </a:rPr>
              <a:t>		Area (MPA)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>
                <a:solidFill>
                  <a:schemeClr val="tx2"/>
                </a:solidFill>
              </a:rPr>
              <a:t>	1 Each in Navarro and Palo Pinto Counties 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>
                <a:solidFill>
                  <a:schemeClr val="tx2"/>
                </a:solidFill>
              </a:rPr>
              <a:t>Objective is 1 station with at least 4 connectors every 50 miles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>
                <a:solidFill>
                  <a:schemeClr val="tx2"/>
                </a:solidFill>
              </a:rPr>
              <a:t>Competitive grant program opening soon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8CF4E5-1A1E-B67B-CA90-42F9F4493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2527" y="1341422"/>
            <a:ext cx="5103675" cy="50670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67EAC39-83C5-0FE4-53F8-D498868CDECC}"/>
              </a:ext>
            </a:extLst>
          </p:cNvPr>
          <p:cNvSpPr txBox="1"/>
          <p:nvPr/>
        </p:nvSpPr>
        <p:spPr>
          <a:xfrm>
            <a:off x="548641" y="5779111"/>
            <a:ext cx="6028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www.txdot.gov/projects/projects-studies/statewide/texas-electric-vehicle-planning-03-22-22.html</a:t>
            </a:r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EC02F9-3F20-7D01-7E18-729D7BB30BD2}"/>
              </a:ext>
            </a:extLst>
          </p:cNvPr>
          <p:cNvSpPr txBox="1"/>
          <p:nvPr/>
        </p:nvSpPr>
        <p:spPr>
          <a:xfrm>
            <a:off x="6879932" y="6352041"/>
            <a:ext cx="5338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Source:  TxDOT Texas EV Charging Plan Story Map: </a:t>
            </a:r>
            <a:r>
              <a:rPr lang="en-US" sz="1200" dirty="0">
                <a:hlinkClick r:id="rId5"/>
              </a:rPr>
              <a:t>Texas Electric Vehicle Infrastructure Plan (arcgis.com)</a:t>
            </a:r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B8E3C45-EF0B-2EC3-8E7A-1A0B578AFEE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659719" y="6356350"/>
            <a:ext cx="3755658" cy="365125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EV Infrastructure Planning &amp; Economic Development</a:t>
            </a:r>
          </a:p>
        </p:txBody>
      </p:sp>
    </p:spTree>
    <p:extLst>
      <p:ext uri="{BB962C8B-B14F-4D97-AF65-F5344CB8AC3E}">
        <p14:creationId xmlns:p14="http://schemas.microsoft.com/office/powerpoint/2010/main" val="25978573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5">
            <a:extLst>
              <a:ext uri="{FF2B5EF4-FFF2-40B4-BE49-F238E27FC236}">
                <a16:creationId xmlns:a16="http://schemas.microsoft.com/office/drawing/2014/main" id="{6C77F0F0-67E7-4272-94DB-C03A3D621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2" y="79897"/>
            <a:ext cx="11422450" cy="1311128"/>
          </a:xfr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Texas EV Charging Plan 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Impacts To NCTCOG Region</a:t>
            </a:r>
          </a:p>
        </p:txBody>
      </p:sp>
      <p:sp>
        <p:nvSpPr>
          <p:cNvPr id="18" name="Slide Number Placeholder 10">
            <a:extLst>
              <a:ext uri="{FF2B5EF4-FFF2-40B4-BE49-F238E27FC236}">
                <a16:creationId xmlns:a16="http://schemas.microsoft.com/office/drawing/2014/main" id="{D2DB1157-A6A5-41C9-B577-FFF120BFBC2A}"/>
              </a:ext>
            </a:extLst>
          </p:cNvPr>
          <p:cNvSpPr txBox="1">
            <a:spLocks/>
          </p:cNvSpPr>
          <p:nvPr/>
        </p:nvSpPr>
        <p:spPr>
          <a:xfrm>
            <a:off x="8838759" y="650007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7B4771B-AE04-41F8-8441-EC7D184086A2}" type="slidenum">
              <a:rPr lang="en-US" sz="1200" smtClean="0">
                <a:solidFill>
                  <a:schemeClr val="tx1"/>
                </a:solidFill>
              </a:rPr>
              <a:pPr algn="r"/>
              <a:t>17</a:t>
            </a:fld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7ADC55-00E7-61C8-9C49-5E60679AF3CF}"/>
              </a:ext>
            </a:extLst>
          </p:cNvPr>
          <p:cNvSpPr txBox="1"/>
          <p:nvPr/>
        </p:nvSpPr>
        <p:spPr>
          <a:xfrm>
            <a:off x="524114" y="1555124"/>
            <a:ext cx="6355498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b="1" dirty="0">
                <a:solidFill>
                  <a:schemeClr val="tx2"/>
                </a:solidFill>
              </a:rPr>
              <a:t>Phase 2:       (</a:t>
            </a:r>
            <a:r>
              <a:rPr lang="en-US" sz="2000" dirty="0">
                <a:solidFill>
                  <a:schemeClr val="tx2"/>
                </a:solidFill>
              </a:rPr>
              <a:t>2 Parallel Approaches)</a:t>
            </a:r>
          </a:p>
          <a:p>
            <a:pPr lvl="1">
              <a:spcAft>
                <a:spcPts val="1200"/>
              </a:spcAft>
            </a:pPr>
            <a:r>
              <a:rPr lang="en-US" sz="2000" dirty="0">
                <a:solidFill>
                  <a:schemeClr val="tx2"/>
                </a:solidFill>
              </a:rPr>
              <a:t>Build Infrastructure in Rural Areas, Focused on County Seats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>
                <a:solidFill>
                  <a:schemeClr val="tx2"/>
                </a:solidFill>
              </a:rPr>
              <a:t>	“Other Blue Dots”</a:t>
            </a:r>
          </a:p>
          <a:p>
            <a:pPr lvl="1">
              <a:spcAft>
                <a:spcPts val="1200"/>
              </a:spcAft>
            </a:pPr>
            <a:r>
              <a:rPr lang="en-US" sz="2000" dirty="0">
                <a:solidFill>
                  <a:schemeClr val="tx2"/>
                </a:solidFill>
              </a:rPr>
              <a:t>Work With Metropolitan Planning Organizations (MPOs) to Add More Infrastructure in Urbanized Areas (Add Blue Dots!)</a:t>
            </a:r>
          </a:p>
          <a:p>
            <a:pPr lvl="1">
              <a:spcAft>
                <a:spcPts val="1200"/>
              </a:spcAft>
            </a:pPr>
            <a:r>
              <a:rPr lang="en-US" sz="2000" dirty="0">
                <a:solidFill>
                  <a:schemeClr val="tx2"/>
                </a:solidFill>
              </a:rPr>
              <a:t>	MPOs Recommend Type and Locations</a:t>
            </a:r>
          </a:p>
          <a:p>
            <a:pPr lvl="1">
              <a:spcAft>
                <a:spcPts val="1200"/>
              </a:spcAft>
            </a:pPr>
            <a:r>
              <a:rPr lang="en-US" sz="2000" dirty="0">
                <a:solidFill>
                  <a:schemeClr val="tx2"/>
                </a:solidFill>
              </a:rPr>
              <a:t>	NCTCOG 12-County MPA: $64.5 	Million Allocation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C88DFA-4E4A-4180-B891-050F3CA88DB1}"/>
              </a:ext>
            </a:extLst>
          </p:cNvPr>
          <p:cNvSpPr txBox="1"/>
          <p:nvPr/>
        </p:nvSpPr>
        <p:spPr>
          <a:xfrm>
            <a:off x="548641" y="5741642"/>
            <a:ext cx="6028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www.txdot.gov/projects/projects-studies/statewide/texas-electric-vehicle-planning-03-22-22.html</a:t>
            </a:r>
            <a:endParaRPr lang="en-US" sz="1200" dirty="0">
              <a:solidFill>
                <a:srgbClr val="0070C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0AF957-959C-6405-267B-1ADD82EB4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4139" y="1369352"/>
            <a:ext cx="5001520" cy="49849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0AE24B-A5C7-17B0-1332-8337EF076770}"/>
              </a:ext>
            </a:extLst>
          </p:cNvPr>
          <p:cNvSpPr txBox="1"/>
          <p:nvPr/>
        </p:nvSpPr>
        <p:spPr>
          <a:xfrm>
            <a:off x="6897350" y="6352041"/>
            <a:ext cx="5338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Source:  TxDOT Texas EV Charging Plan Story Map: </a:t>
            </a:r>
            <a:r>
              <a:rPr lang="en-US" sz="1200" dirty="0">
                <a:hlinkClick r:id="rId4"/>
              </a:rPr>
              <a:t>Texas Electric Vehicle Infrastructure Plan (arcgis.com)</a:t>
            </a:r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ED8DA3-756E-90F9-FDD3-A5FB9482383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704108" y="6356350"/>
            <a:ext cx="3879945" cy="365125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EV Infrastructure Planning &amp; Economic Development</a:t>
            </a:r>
          </a:p>
        </p:txBody>
      </p:sp>
    </p:spTree>
    <p:extLst>
      <p:ext uri="{BB962C8B-B14F-4D97-AF65-F5344CB8AC3E}">
        <p14:creationId xmlns:p14="http://schemas.microsoft.com/office/powerpoint/2010/main" val="29432711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5">
            <a:extLst>
              <a:ext uri="{FF2B5EF4-FFF2-40B4-BE49-F238E27FC236}">
                <a16:creationId xmlns:a16="http://schemas.microsoft.com/office/drawing/2014/main" id="{6C77F0F0-67E7-4272-94DB-C03A3D621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877" y="175696"/>
            <a:ext cx="9213261" cy="1311128"/>
          </a:xfrm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Preliminary NCTCOG Approach to Phase 2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FF492CBF-BAC6-4829-B79D-2DB77A15A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04" y="1491137"/>
            <a:ext cx="5074234" cy="5109091"/>
          </a:xfr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tx2"/>
                </a:solidFill>
              </a:rPr>
              <a:t>Step 1:  Identify priority “secondary highways” on the National Highway System; Recommend study areas to meet NEVI corridor criteria </a:t>
            </a:r>
          </a:p>
          <a:p>
            <a:pPr marL="4619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tx2"/>
                </a:solidFill>
              </a:rPr>
              <a:t>High-Volume Corridors within Urbanized Areas </a:t>
            </a:r>
          </a:p>
          <a:p>
            <a:pPr marL="4619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tx2"/>
                </a:solidFill>
              </a:rPr>
              <a:t>Major Inter-Regional Connectors       (e.g., US 287, US 175)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tx2"/>
                </a:solidFill>
              </a:rPr>
              <a:t>Step 2 (pending availability of funds):  Identify study areas to address “Community Charging” needs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1200" i="1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200" i="1" dirty="0"/>
              <a:t>Image Source: TxDOT Statewide Planning Map,  </a:t>
            </a:r>
            <a:r>
              <a:rPr lang="en-US" sz="1200" i="1" dirty="0">
                <a:hlinkClick r:id="rId2"/>
              </a:rPr>
              <a:t>https://www.txdot.gov/apps/statewide_mapping/StatewidePlanningMap.html</a:t>
            </a:r>
            <a:r>
              <a:rPr lang="en-US" sz="1200" i="1" dirty="0"/>
              <a:t>	  </a:t>
            </a:r>
            <a:r>
              <a:rPr lang="en-US" sz="1200" i="1" dirty="0">
                <a:solidFill>
                  <a:schemeClr val="tx1"/>
                </a:solidFill>
              </a:rPr>
              <a:t>	</a:t>
            </a:r>
            <a:r>
              <a:rPr lang="en-US" sz="1200" dirty="0">
                <a:solidFill>
                  <a:schemeClr val="tx1"/>
                </a:solidFill>
              </a:rPr>
              <a:t>	</a:t>
            </a:r>
            <a:r>
              <a:rPr lang="en-US" sz="2000" dirty="0">
                <a:solidFill>
                  <a:schemeClr val="tx1"/>
                </a:solidFill>
              </a:rPr>
              <a:t>	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0D6DB27D-2ABC-44E2-9F58-E840F3FA1F4E}"/>
              </a:ext>
            </a:extLst>
          </p:cNvPr>
          <p:cNvSpPr txBox="1">
            <a:spLocks/>
          </p:cNvSpPr>
          <p:nvPr/>
        </p:nvSpPr>
        <p:spPr>
          <a:xfrm>
            <a:off x="1645920" y="6309360"/>
            <a:ext cx="3359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Status Report on FHWA Alternative Fuel Corridors and the Bipartisan Infrastructure Law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6E2926A-A787-4D1B-9A58-139F1778FC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22877" y="5329929"/>
            <a:ext cx="1927107" cy="14986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F72AA27-432F-487D-AB40-DCC123797F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86"/>
          <a:stretch/>
        </p:blipFill>
        <p:spPr>
          <a:xfrm>
            <a:off x="7514336" y="5345426"/>
            <a:ext cx="1927107" cy="14986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A26D9E-8BC9-46CF-806E-2BAA70EFA72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143" b="-6547"/>
          <a:stretch/>
        </p:blipFill>
        <p:spPr>
          <a:xfrm>
            <a:off x="9398388" y="5350780"/>
            <a:ext cx="1846645" cy="927920"/>
          </a:xfrm>
          <a:prstGeom prst="rect">
            <a:avLst/>
          </a:prstGeom>
        </p:spPr>
      </p:pic>
      <p:sp>
        <p:nvSpPr>
          <p:cNvPr id="18" name="Slide Number Placeholder 10">
            <a:extLst>
              <a:ext uri="{FF2B5EF4-FFF2-40B4-BE49-F238E27FC236}">
                <a16:creationId xmlns:a16="http://schemas.microsoft.com/office/drawing/2014/main" id="{D2DB1157-A6A5-41C9-B577-FFF120BFBC2A}"/>
              </a:ext>
            </a:extLst>
          </p:cNvPr>
          <p:cNvSpPr txBox="1">
            <a:spLocks/>
          </p:cNvSpPr>
          <p:nvPr/>
        </p:nvSpPr>
        <p:spPr>
          <a:xfrm>
            <a:off x="8838759" y="645653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7B4771B-AE04-41F8-8441-EC7D184086A2}" type="slidenum">
              <a:rPr lang="en-US" sz="1200" smtClean="0">
                <a:solidFill>
                  <a:schemeClr val="tx1"/>
                </a:solidFill>
              </a:rPr>
              <a:pPr algn="r"/>
              <a:t>18</a:t>
            </a:fld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8101B8-1332-DE5C-86D9-49B6DF8B68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875" y="1200227"/>
            <a:ext cx="6195895" cy="411420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11536A-E714-D2CC-51EA-B6A31364B11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641961" y="6356350"/>
            <a:ext cx="3764537" cy="365125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EV Infrastructure Planning &amp; Economic Development</a:t>
            </a:r>
          </a:p>
        </p:txBody>
      </p:sp>
    </p:spTree>
    <p:extLst>
      <p:ext uri="{BB962C8B-B14F-4D97-AF65-F5344CB8AC3E}">
        <p14:creationId xmlns:p14="http://schemas.microsoft.com/office/powerpoint/2010/main" val="2494657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700DADA0-8117-EC03-7B8A-428E2CC8CE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383" y="1775535"/>
            <a:ext cx="5180993" cy="37402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440C59-0440-BCDF-3B1D-A3A721249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422" y="475612"/>
            <a:ext cx="10515600" cy="682625"/>
          </a:xfrm>
        </p:spPr>
        <p:txBody>
          <a:bodyPr>
            <a:noAutofit/>
          </a:bodyPr>
          <a:lstStyle/>
          <a:p>
            <a:r>
              <a:rPr lang="en-US" b="1" dirty="0"/>
              <a:t>Recommendations for Community Charging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7CFB40-E1A8-A752-BAB1-8E910EF74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011" y="1569977"/>
            <a:ext cx="7146338" cy="4745696"/>
          </a:xfrm>
        </p:spPr>
        <p:txBody>
          <a:bodyPr>
            <a:normAutofit lnSpcReduction="10000"/>
          </a:bodyPr>
          <a:lstStyle/>
          <a:p>
            <a:r>
              <a:rPr lang="en-US" sz="2000" dirty="0">
                <a:solidFill>
                  <a:schemeClr val="tx2"/>
                </a:solidFill>
                <a:latin typeface="+mn-lt"/>
              </a:rPr>
              <a:t>Engage the community, understand needs &amp; wants</a:t>
            </a:r>
          </a:p>
          <a:p>
            <a:pPr lvl="1"/>
            <a:r>
              <a:rPr lang="en-US" sz="2000" dirty="0">
                <a:solidFill>
                  <a:schemeClr val="tx2"/>
                </a:solidFill>
              </a:rPr>
              <a:t>Ensure Justice40 objectives are met</a:t>
            </a:r>
          </a:p>
          <a:p>
            <a:r>
              <a:rPr lang="en-US" sz="2000" dirty="0">
                <a:solidFill>
                  <a:schemeClr val="tx2"/>
                </a:solidFill>
                <a:latin typeface="+mn-lt"/>
              </a:rPr>
              <a:t>Fill in gaps left by existing stations and planned infrastructure (e.g., NEVI, Texas Volkswagen Environmental Mitigation Program)</a:t>
            </a:r>
          </a:p>
          <a:p>
            <a:pPr lvl="1"/>
            <a:r>
              <a:rPr lang="en-US" sz="2000" dirty="0">
                <a:solidFill>
                  <a:schemeClr val="tx2"/>
                </a:solidFill>
              </a:rPr>
              <a:t>Identify goals (e.g., charger within x miles, x minutes, etc.)</a:t>
            </a:r>
          </a:p>
          <a:p>
            <a:pPr lvl="1"/>
            <a:r>
              <a:rPr lang="en-US" sz="2000" dirty="0">
                <a:solidFill>
                  <a:schemeClr val="tx2"/>
                </a:solidFill>
              </a:rPr>
              <a:t>Ensure stations along major travel corridors</a:t>
            </a:r>
          </a:p>
          <a:p>
            <a:pPr lvl="1"/>
            <a:r>
              <a:rPr lang="en-US" sz="2000" dirty="0">
                <a:solidFill>
                  <a:schemeClr val="tx2"/>
                </a:solidFill>
              </a:rPr>
              <a:t>Focus on areas that are still underserved</a:t>
            </a:r>
          </a:p>
          <a:p>
            <a:pPr lvl="1"/>
            <a:r>
              <a:rPr lang="en-US" sz="2000" dirty="0">
                <a:solidFill>
                  <a:schemeClr val="tx2"/>
                </a:solidFill>
              </a:rPr>
              <a:t>Engage with multi-family properties and major </a:t>
            </a:r>
          </a:p>
          <a:p>
            <a:pPr lvl="1"/>
            <a:r>
              <a:rPr lang="en-US" sz="2000" dirty="0">
                <a:solidFill>
                  <a:schemeClr val="tx2"/>
                </a:solidFill>
              </a:rPr>
              <a:t>employers</a:t>
            </a:r>
          </a:p>
          <a:p>
            <a:r>
              <a:rPr lang="en-US" sz="2000" dirty="0">
                <a:solidFill>
                  <a:schemeClr val="tx2"/>
                </a:solidFill>
                <a:latin typeface="+mn-lt"/>
              </a:rPr>
              <a:t>Consider grid resilience and how EVs can contribute</a:t>
            </a:r>
          </a:p>
          <a:p>
            <a:r>
              <a:rPr lang="en-US" sz="2000" dirty="0">
                <a:solidFill>
                  <a:schemeClr val="tx2"/>
                </a:solidFill>
                <a:latin typeface="+mn-lt"/>
              </a:rPr>
              <a:t>Update regulatory processes to streamline investments</a:t>
            </a:r>
          </a:p>
          <a:p>
            <a:r>
              <a:rPr lang="en-US" sz="2000" dirty="0">
                <a:solidFill>
                  <a:schemeClr val="tx2"/>
                </a:solidFill>
                <a:latin typeface="+mn-lt"/>
              </a:rPr>
              <a:t>	Establish EV-ready building codes</a:t>
            </a:r>
          </a:p>
          <a:p>
            <a:r>
              <a:rPr lang="en-US" sz="2000" dirty="0">
                <a:solidFill>
                  <a:schemeClr val="tx2"/>
                </a:solidFill>
                <a:latin typeface="+mn-lt"/>
              </a:rPr>
              <a:t>	Review/update permitting processes</a:t>
            </a:r>
          </a:p>
          <a:p>
            <a:endParaRPr lang="en-US" sz="20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906FEA-F3DE-798A-7EB2-FBC0E7BFD7E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704108" y="6356350"/>
            <a:ext cx="3782292" cy="365125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EV Infrastructure Planning &amp; Economic Development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98558-F9C5-A6DC-E926-0FFD5DA2914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837016" y="6452147"/>
            <a:ext cx="2743200" cy="365125"/>
          </a:xfrm>
        </p:spPr>
        <p:txBody>
          <a:bodyPr/>
          <a:lstStyle/>
          <a:p>
            <a:fld id="{F7B4771B-AE04-41F8-8441-EC7D184086A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843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ACD7C9B-C35A-4207-BEAC-9C5CC44DA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246620"/>
            <a:ext cx="9028703" cy="701731"/>
          </a:xfrm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Who We Are</a:t>
            </a: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03020937-96ED-4ABC-936D-C0236F0C114E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1692647" y="6365557"/>
            <a:ext cx="42642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EV Infrastructure Planning &amp; Economic Development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C58CBFF-1199-47A8-B81B-6C6356A43442}"/>
              </a:ext>
            </a:extLst>
          </p:cNvPr>
          <p:cNvSpPr txBox="1">
            <a:spLocks/>
          </p:cNvSpPr>
          <p:nvPr/>
        </p:nvSpPr>
        <p:spPr>
          <a:xfrm>
            <a:off x="8842976" y="645384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7B4771B-AE04-41F8-8441-EC7D184086A2}" type="slidenum">
              <a:rPr lang="en-US" sz="1200" smtClean="0">
                <a:solidFill>
                  <a:schemeClr val="tx1">
                    <a:lumMod val="50000"/>
                  </a:schemeClr>
                </a:solidFill>
              </a:rPr>
              <a:pPr algn="r"/>
              <a:t>2</a:t>
            </a:fld>
            <a:endParaRPr lang="en-US" sz="12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5D3984B8-83EE-4DC2-848F-B0891A6A7A09}"/>
              </a:ext>
            </a:extLst>
          </p:cNvPr>
          <p:cNvSpPr/>
          <p:nvPr/>
        </p:nvSpPr>
        <p:spPr>
          <a:xfrm>
            <a:off x="6996405" y="859862"/>
            <a:ext cx="1868446" cy="1733167"/>
          </a:xfrm>
          <a:prstGeom prst="flowChartConnector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50AEA949-BB5E-458F-8616-B45EB931A9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4000" y="1155571"/>
            <a:ext cx="1453255" cy="1019987"/>
          </a:xfrm>
          <a:prstGeom prst="rect">
            <a:avLst/>
          </a:prstGeom>
        </p:spPr>
      </p:pic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94A168AD-DAFF-47E6-9EC2-0A4B18CC2D77}"/>
              </a:ext>
            </a:extLst>
          </p:cNvPr>
          <p:cNvSpPr/>
          <p:nvPr/>
        </p:nvSpPr>
        <p:spPr>
          <a:xfrm>
            <a:off x="6996405" y="2724849"/>
            <a:ext cx="1868446" cy="1677227"/>
          </a:xfrm>
          <a:prstGeom prst="flowChartConnector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46421308-91A7-40CC-9FE1-A49F2E871BCF}"/>
              </a:ext>
            </a:extLst>
          </p:cNvPr>
          <p:cNvSpPr/>
          <p:nvPr/>
        </p:nvSpPr>
        <p:spPr>
          <a:xfrm>
            <a:off x="6996405" y="4533896"/>
            <a:ext cx="1868446" cy="1677227"/>
          </a:xfrm>
          <a:prstGeom prst="flowChartConnector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C34C672-964C-45AB-8E0B-99026DBF3A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5098" y="3207989"/>
            <a:ext cx="1452157" cy="6805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65E382F-EC0E-42D6-BA6E-E3D97FC71A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0853" y="4814636"/>
            <a:ext cx="1245774" cy="114994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4CD8B23-9122-434C-859E-94658F9CD22D}"/>
              </a:ext>
            </a:extLst>
          </p:cNvPr>
          <p:cNvSpPr txBox="1"/>
          <p:nvPr/>
        </p:nvSpPr>
        <p:spPr>
          <a:xfrm>
            <a:off x="8916885" y="1401492"/>
            <a:ext cx="30643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/>
              <a:t>Regional Planning Agency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D8C0C2-539C-45BA-8302-4C7299DF7CFF}"/>
              </a:ext>
            </a:extLst>
          </p:cNvPr>
          <p:cNvSpPr txBox="1"/>
          <p:nvPr/>
        </p:nvSpPr>
        <p:spPr>
          <a:xfrm>
            <a:off x="8917592" y="3244498"/>
            <a:ext cx="3058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dirty="0"/>
              <a:t>Metropolitan Planning Organization (MPO)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A8BA5A-B2EE-4E6F-A8F8-963BB684755D}"/>
              </a:ext>
            </a:extLst>
          </p:cNvPr>
          <p:cNvSpPr txBox="1"/>
          <p:nvPr/>
        </p:nvSpPr>
        <p:spPr>
          <a:xfrm>
            <a:off x="8908093" y="5048700"/>
            <a:ext cx="2798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/>
              <a:t>Local Clean Cities Coalition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00C1F25-403D-49D7-9636-34CF0243D5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76"/>
          <a:stretch/>
        </p:blipFill>
        <p:spPr>
          <a:xfrm>
            <a:off x="416199" y="1053827"/>
            <a:ext cx="6251982" cy="51000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192153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B9498EAC-58B7-6C41-D790-648CB41692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2380530"/>
              </p:ext>
            </p:extLst>
          </p:nvPr>
        </p:nvGraphicFramePr>
        <p:xfrm>
          <a:off x="600336" y="885354"/>
          <a:ext cx="8832842" cy="61380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7440C59-0440-BCDF-3B1D-A3A721249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795" y="50344"/>
            <a:ext cx="10515600" cy="1219200"/>
          </a:xfrm>
        </p:spPr>
        <p:txBody>
          <a:bodyPr>
            <a:noAutofit/>
          </a:bodyPr>
          <a:lstStyle/>
          <a:p>
            <a:r>
              <a:rPr lang="en-US" b="1" dirty="0"/>
              <a:t>Identifying Community Needs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906FEA-F3DE-798A-7EB2-FBC0E7BFD7E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704108" y="6356350"/>
            <a:ext cx="3773413" cy="365125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EV Infrastructure Planning &amp; Economic Development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B440CC-86A0-64BB-70C9-72868A5C41C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837025" y="6452146"/>
            <a:ext cx="2743200" cy="365125"/>
          </a:xfrm>
        </p:spPr>
        <p:txBody>
          <a:bodyPr/>
          <a:lstStyle/>
          <a:p>
            <a:fld id="{F7B4771B-AE04-41F8-8441-EC7D184086A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9312E5DC-7FE9-AFA3-4A14-4EBF5A47E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137" y="1363032"/>
            <a:ext cx="9642707" cy="435960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Factors to Consider Equity, Environmental Justice, and Highest Need</a:t>
            </a:r>
            <a:endParaRPr lang="en-US" sz="2000" dirty="0">
              <a:solidFill>
                <a:schemeClr val="tx2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CE8BD4F-53A8-14C6-7BB3-345670DCDA16}"/>
              </a:ext>
            </a:extLst>
          </p:cNvPr>
          <p:cNvGrpSpPr/>
          <p:nvPr/>
        </p:nvGrpSpPr>
        <p:grpSpPr>
          <a:xfrm>
            <a:off x="8384106" y="3619705"/>
            <a:ext cx="2168462" cy="2168499"/>
            <a:chOff x="4449311" y="2229452"/>
            <a:chExt cx="1737403" cy="173743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B5DCD05-7FB7-D296-4987-14C1C81FA2A9}"/>
                </a:ext>
              </a:extLst>
            </p:cNvPr>
            <p:cNvSpPr/>
            <p:nvPr/>
          </p:nvSpPr>
          <p:spPr>
            <a:xfrm>
              <a:off x="4449311" y="2229452"/>
              <a:ext cx="1737403" cy="173743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0" name="Oval 4">
              <a:extLst>
                <a:ext uri="{FF2B5EF4-FFF2-40B4-BE49-F238E27FC236}">
                  <a16:creationId xmlns:a16="http://schemas.microsoft.com/office/drawing/2014/main" id="{37094990-3486-9C45-C95D-6FC4260C7FB9}"/>
                </a:ext>
              </a:extLst>
            </p:cNvPr>
            <p:cNvSpPr txBox="1"/>
            <p:nvPr/>
          </p:nvSpPr>
          <p:spPr>
            <a:xfrm>
              <a:off x="4703747" y="2483893"/>
              <a:ext cx="1228529" cy="122855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/>
                <a:t>Others?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34050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17EBE-BD9B-9050-3825-87261DC1F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353" y="475612"/>
            <a:ext cx="10515600" cy="682625"/>
          </a:xfrm>
        </p:spPr>
        <p:txBody>
          <a:bodyPr>
            <a:noAutofit/>
          </a:bodyPr>
          <a:lstStyle/>
          <a:p>
            <a:r>
              <a:rPr lang="en-US" b="1" dirty="0"/>
              <a:t>Recommendations for Medium- and Heavy-Duty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82522B-547C-0592-9543-DE7BAD610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353" y="1550347"/>
            <a:ext cx="6096000" cy="426752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Consider integrating charging with other freight needs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tx2"/>
                </a:solidFill>
              </a:rPr>
              <a:t>Identify areas where trucks queue/linger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tx2"/>
                </a:solidFill>
              </a:rPr>
              <a:t>Integrate with truck parking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tx2"/>
                </a:solidFill>
              </a:rPr>
              <a:t>Engage with warehouse and freight-oriented developers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dirty="0">
              <a:solidFill>
                <a:schemeClr val="tx2"/>
              </a:solidFill>
              <a:latin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Incorporate medium- and heavy-duty when building other EV infrastructure, where appropriate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	Pull-through capabilities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	Site layouts to accommodate large 	vehicles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dirty="0">
              <a:solidFill>
                <a:schemeClr val="tx2"/>
              </a:solidFill>
              <a:latin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Engage with utility provider to plan for electricity needs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139755-D543-E281-F645-DBE695BE828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704109" y="6356350"/>
            <a:ext cx="4172908" cy="365125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EV Infrastructure Planning &amp; Economic Development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717FA0-743E-3DC5-7900-52C98D08C9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488" y="2738264"/>
            <a:ext cx="5268256" cy="30895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B834DF-3927-3D32-5314-6516655345A3}"/>
              </a:ext>
            </a:extLst>
          </p:cNvPr>
          <p:cNvSpPr txBox="1"/>
          <p:nvPr/>
        </p:nvSpPr>
        <p:spPr>
          <a:xfrm>
            <a:off x="6096000" y="5827825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200" b="0" i="1" dirty="0"/>
              <a:t>Photo source: Portland General Electric &amp; Daimler Truck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3371CE8-CD31-B0C7-1D1A-70F2F9D15C77}"/>
              </a:ext>
            </a:extLst>
          </p:cNvPr>
          <p:cNvSpPr/>
          <p:nvPr/>
        </p:nvSpPr>
        <p:spPr>
          <a:xfrm>
            <a:off x="7141460" y="1341881"/>
            <a:ext cx="4310312" cy="1470581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Enabling freight transition away from diesel can reduce diesel exposure among communities that live and work near freight-heavy areas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04FE143-5758-0030-5776-8BDB370994C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828319" y="6452144"/>
            <a:ext cx="2743200" cy="365125"/>
          </a:xfrm>
        </p:spPr>
        <p:txBody>
          <a:bodyPr/>
          <a:lstStyle/>
          <a:p>
            <a:fld id="{F7B4771B-AE04-41F8-8441-EC7D184086A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656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sitting, table, bus, train&#10;&#10;Description automatically generated">
            <a:extLst>
              <a:ext uri="{FF2B5EF4-FFF2-40B4-BE49-F238E27FC236}">
                <a16:creationId xmlns:a16="http://schemas.microsoft.com/office/drawing/2014/main" id="{DBA9C1B6-7BB6-4B4A-AEA9-41DE490B9B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70642" y="2472076"/>
            <a:ext cx="2480899" cy="332862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01B82C7-4E54-4DD5-812C-76B658610663}"/>
              </a:ext>
            </a:extLst>
          </p:cNvPr>
          <p:cNvSpPr txBox="1"/>
          <p:nvPr/>
        </p:nvSpPr>
        <p:spPr>
          <a:xfrm>
            <a:off x="546780" y="5394752"/>
            <a:ext cx="10663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Source: NCTCOG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A4922E-A559-419C-B73A-5A979075EE6B}"/>
              </a:ext>
            </a:extLst>
          </p:cNvPr>
          <p:cNvSpPr txBox="1"/>
          <p:nvPr/>
        </p:nvSpPr>
        <p:spPr>
          <a:xfrm>
            <a:off x="3348144" y="6107303"/>
            <a:ext cx="10374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Source: NCTCOG</a:t>
            </a:r>
          </a:p>
        </p:txBody>
      </p:sp>
      <p:pic>
        <p:nvPicPr>
          <p:cNvPr id="18" name="Picture 17" descr="A person standing in front of a bus&#10;&#10;Description automatically generated">
            <a:extLst>
              <a:ext uri="{FF2B5EF4-FFF2-40B4-BE49-F238E27FC236}">
                <a16:creationId xmlns:a16="http://schemas.microsoft.com/office/drawing/2014/main" id="{4C612C1C-26D7-436E-955A-D223870AF7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8144" y="3786911"/>
            <a:ext cx="4008173" cy="2320392"/>
          </a:xfrm>
          <a:prstGeom prst="rect">
            <a:avLst/>
          </a:prstGeom>
        </p:spPr>
      </p:pic>
      <p:sp>
        <p:nvSpPr>
          <p:cNvPr id="23" name="Content Placeholder 15">
            <a:extLst>
              <a:ext uri="{FF2B5EF4-FFF2-40B4-BE49-F238E27FC236}">
                <a16:creationId xmlns:a16="http://schemas.microsoft.com/office/drawing/2014/main" id="{5B294A98-279B-4F0C-8BDA-D708BEA97B7F}"/>
              </a:ext>
            </a:extLst>
          </p:cNvPr>
          <p:cNvSpPr txBox="1">
            <a:spLocks/>
          </p:cNvSpPr>
          <p:nvPr/>
        </p:nvSpPr>
        <p:spPr>
          <a:xfrm>
            <a:off x="546780" y="1054140"/>
            <a:ext cx="7477009" cy="178510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b="1" dirty="0">
                <a:solidFill>
                  <a:schemeClr val="tx1"/>
                </a:solidFill>
              </a:rPr>
              <a:t>Public Sector: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>
                <a:solidFill>
                  <a:schemeClr val="tx1"/>
                </a:solidFill>
              </a:rPr>
              <a:t>Transit Buses:  DART and Trinity Metro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>
                <a:solidFill>
                  <a:schemeClr val="tx1"/>
                </a:solidFill>
              </a:rPr>
              <a:t>School Buses:  Everman ISD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>
                <a:solidFill>
                  <a:schemeClr val="tx1"/>
                </a:solidFill>
              </a:rPr>
              <a:t>Refuse Hauler:  City of Plano </a:t>
            </a:r>
            <a:r>
              <a:rPr lang="en-US" sz="2000" i="1" dirty="0">
                <a:solidFill>
                  <a:schemeClr val="tx1"/>
                </a:solidFill>
              </a:rPr>
              <a:t>(funded)</a:t>
            </a:r>
          </a:p>
        </p:txBody>
      </p:sp>
      <p:sp>
        <p:nvSpPr>
          <p:cNvPr id="24" name="Content Placeholder 15">
            <a:extLst>
              <a:ext uri="{FF2B5EF4-FFF2-40B4-BE49-F238E27FC236}">
                <a16:creationId xmlns:a16="http://schemas.microsoft.com/office/drawing/2014/main" id="{A87E267E-C906-4849-B981-6BC09C6AA517}"/>
              </a:ext>
            </a:extLst>
          </p:cNvPr>
          <p:cNvSpPr txBox="1">
            <a:spLocks/>
          </p:cNvSpPr>
          <p:nvPr/>
        </p:nvSpPr>
        <p:spPr>
          <a:xfrm>
            <a:off x="6354052" y="1054140"/>
            <a:ext cx="5471280" cy="286232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b="1" dirty="0">
                <a:solidFill>
                  <a:schemeClr val="tx1"/>
                </a:solidFill>
              </a:rPr>
              <a:t>Private Sector: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chemeClr val="tx1"/>
                </a:solidFill>
              </a:rPr>
              <a:t>$3.43 Million Awarded by NCTCOG to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chemeClr val="tx1"/>
                </a:solidFill>
              </a:rPr>
              <a:t>22 Electric Replacements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>
                <a:solidFill>
                  <a:schemeClr val="tx1"/>
                </a:solidFill>
              </a:rPr>
              <a:t>	Terminal Tractors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>
                <a:solidFill>
                  <a:schemeClr val="tx1"/>
                </a:solidFill>
              </a:rPr>
              <a:t>	Short Haul Trucks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>
                <a:solidFill>
                  <a:schemeClr val="tx1"/>
                </a:solidFill>
              </a:rPr>
              <a:t>	Airport Ground Support Equipment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5" name="Title 4">
            <a:extLst>
              <a:ext uri="{FF2B5EF4-FFF2-40B4-BE49-F238E27FC236}">
                <a16:creationId xmlns:a16="http://schemas.microsoft.com/office/drawing/2014/main" id="{20AB7B03-D4DD-4495-AA67-FCF50344D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77" y="246620"/>
            <a:ext cx="11427824" cy="701731"/>
          </a:xfr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Medium- and Heavy-Duty Projects</a:t>
            </a:r>
          </a:p>
        </p:txBody>
      </p:sp>
      <p:sp>
        <p:nvSpPr>
          <p:cNvPr id="13" name="Slide Number Placeholder 10">
            <a:extLst>
              <a:ext uri="{FF2B5EF4-FFF2-40B4-BE49-F238E27FC236}">
                <a16:creationId xmlns:a16="http://schemas.microsoft.com/office/drawing/2014/main" id="{4FC5E858-83A9-4227-A019-8D10EB94D6B9}"/>
              </a:ext>
            </a:extLst>
          </p:cNvPr>
          <p:cNvSpPr txBox="1">
            <a:spLocks/>
          </p:cNvSpPr>
          <p:nvPr/>
        </p:nvSpPr>
        <p:spPr>
          <a:xfrm>
            <a:off x="8842976" y="645384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7B4771B-AE04-41F8-8441-EC7D184086A2}" type="slidenum">
              <a:rPr lang="en-US" sz="1200" smtClean="0">
                <a:solidFill>
                  <a:schemeClr val="tx1"/>
                </a:solidFill>
              </a:rPr>
              <a:pPr algn="r"/>
              <a:t>22</a:t>
            </a:fld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A1278A7-4490-459A-6DD1-BF6619BA9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9744" y="6356350"/>
            <a:ext cx="3920943" cy="365125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EV Infrastructure Planning &amp; Economic Development</a:t>
            </a:r>
          </a:p>
        </p:txBody>
      </p:sp>
    </p:spTree>
    <p:extLst>
      <p:ext uri="{BB962C8B-B14F-4D97-AF65-F5344CB8AC3E}">
        <p14:creationId xmlns:p14="http://schemas.microsoft.com/office/powerpoint/2010/main" val="4918485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1FE312-A810-E5A4-642B-EEEBEE7000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9285" y="37750"/>
            <a:ext cx="4793568" cy="67908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A423C5-D04E-4FB5-ADF5-97D2008E6EA8}"/>
              </a:ext>
            </a:extLst>
          </p:cNvPr>
          <p:cNvSpPr txBox="1"/>
          <p:nvPr/>
        </p:nvSpPr>
        <p:spPr>
          <a:xfrm>
            <a:off x="204894" y="1401906"/>
            <a:ext cx="710396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tx2"/>
                </a:solidFill>
              </a:rPr>
              <a:t>Goal:  </a:t>
            </a:r>
          </a:p>
          <a:p>
            <a:pPr lvl="1">
              <a:defRPr/>
            </a:pPr>
            <a:r>
              <a:rPr lang="en-US" dirty="0">
                <a:solidFill>
                  <a:schemeClr val="tx2"/>
                </a:solidFill>
              </a:rPr>
              <a:t>Build Publicly-Accessible Infrastructure Network to Support Zero Emission Vehicle (ZEV) Transition in Medium- and Heavy-Duty Sector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solidFill>
                <a:schemeClr val="tx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tx2"/>
                </a:solidFill>
              </a:rPr>
              <a:t>Key Activities: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chemeClr val="tx2"/>
                </a:solidFill>
              </a:rPr>
              <a:t>Publicize IH 45 ZEV Corridor Plan 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</a:rPr>
              <a:t>Completed in August 2022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North Central Texas Council of Governments - IH 45 Corridor Zero Emission Vehicle (nctcog.org)</a:t>
            </a:r>
            <a:endParaRPr lang="en-US" dirty="0">
              <a:solidFill>
                <a:schemeClr val="accent5"/>
              </a:solidFill>
            </a:endParaRPr>
          </a:p>
          <a:p>
            <a:pPr lvl="1">
              <a:defRPr/>
            </a:pPr>
            <a:r>
              <a:rPr lang="en-US" dirty="0">
                <a:solidFill>
                  <a:schemeClr val="tx2"/>
                </a:solidFill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chemeClr val="tx2"/>
                </a:solidFill>
              </a:rPr>
              <a:t>Support/Partner on Implementation of IH 45 Recommendations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schemeClr val="tx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chemeClr val="tx2"/>
                </a:solidFill>
              </a:rPr>
              <a:t>Develop Additional Corridor Plans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schemeClr val="tx2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chemeClr val="tx2"/>
                </a:solidFill>
              </a:rPr>
              <a:t>Collaborate with TxDOT to Nominate Alternative Fuel Freight Corridors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0747ED-2DF5-2BF3-F479-B9C0BFAECE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993" y="423640"/>
            <a:ext cx="1902008" cy="24260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F3B5240-01CD-5D09-4E32-238A13634909}"/>
              </a:ext>
            </a:extLst>
          </p:cNvPr>
          <p:cNvSpPr txBox="1">
            <a:spLocks/>
          </p:cNvSpPr>
          <p:nvPr/>
        </p:nvSpPr>
        <p:spPr>
          <a:xfrm>
            <a:off x="175496" y="219157"/>
            <a:ext cx="7133365" cy="822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446A"/>
                </a:solidFill>
              </a:rPr>
              <a:t>Medium- and Heavy-Duty</a:t>
            </a:r>
          </a:p>
          <a:p>
            <a:r>
              <a:rPr lang="en-US" b="1" dirty="0">
                <a:solidFill>
                  <a:srgbClr val="00446A"/>
                </a:solidFill>
              </a:rPr>
              <a:t>Infrastructure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B87D68EB-50AE-7D09-703A-70599441B18D}"/>
              </a:ext>
            </a:extLst>
          </p:cNvPr>
          <p:cNvSpPr txBox="1">
            <a:spLocks/>
          </p:cNvSpPr>
          <p:nvPr/>
        </p:nvSpPr>
        <p:spPr>
          <a:xfrm>
            <a:off x="1689744" y="6356350"/>
            <a:ext cx="440625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EV Infrastructure Planning &amp; Economic Development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D37416A-74C2-9781-8785-932A0D82863E}"/>
              </a:ext>
            </a:extLst>
          </p:cNvPr>
          <p:cNvSpPr/>
          <p:nvPr/>
        </p:nvSpPr>
        <p:spPr>
          <a:xfrm>
            <a:off x="632389" y="6170064"/>
            <a:ext cx="1008404" cy="57704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5068F3-5614-5430-7442-ED429FF309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771" y="6310350"/>
            <a:ext cx="841321" cy="42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4312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Dollar with solid fill">
            <a:extLst>
              <a:ext uri="{FF2B5EF4-FFF2-40B4-BE49-F238E27FC236}">
                <a16:creationId xmlns:a16="http://schemas.microsoft.com/office/drawing/2014/main" id="{2D4E4102-D597-21F5-F194-C7D676F31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26414" y="747469"/>
            <a:ext cx="5620345" cy="562034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A888A9-56D9-36E8-7989-E131B3DF8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4108" y="6356351"/>
            <a:ext cx="3827225" cy="351182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EV Infrastructure Planning &amp; Economic Development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B1E6F6-F0CC-4532-9176-C5D4D4CDE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429" y="72130"/>
            <a:ext cx="11558731" cy="1271520"/>
          </a:xfrm>
          <a:noFill/>
          <a:ln>
            <a:noFill/>
          </a:ln>
        </p:spPr>
        <p:txBody>
          <a:bodyPr vert="horz" wrap="square" lIns="182880" tIns="182880" rIns="182880" bIns="182880" rtlCol="0" anchor="ctr">
            <a:normAutofit/>
          </a:bodyPr>
          <a:lstStyle/>
          <a:p>
            <a:r>
              <a:rPr lang="en-US" sz="4000" b="1" dirty="0">
                <a:solidFill>
                  <a:srgbClr val="00446A"/>
                </a:solidFill>
              </a:rPr>
              <a:t>Charging and Fueling Infrastructure Program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508917A-0125-4B87-255B-334922DF3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24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7CCA7F9-B82D-A7CA-BD14-E39E4C339185}"/>
              </a:ext>
            </a:extLst>
          </p:cNvPr>
          <p:cNvGrpSpPr/>
          <p:nvPr/>
        </p:nvGrpSpPr>
        <p:grpSpPr>
          <a:xfrm>
            <a:off x="402449" y="1007793"/>
            <a:ext cx="11789551" cy="5262979"/>
            <a:chOff x="402449" y="2130125"/>
            <a:chExt cx="11789551" cy="526297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3D6CB28-438C-E7C5-12C9-3954D7D50176}"/>
                </a:ext>
              </a:extLst>
            </p:cNvPr>
            <p:cNvSpPr txBox="1"/>
            <p:nvPr/>
          </p:nvSpPr>
          <p:spPr>
            <a:xfrm>
              <a:off x="402449" y="2130125"/>
              <a:ext cx="11789551" cy="52629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tx2"/>
                  </a:solidFill>
                </a:rPr>
                <a:t>Established by the Bipartisan Infrastructure Law to deploy publicly accessible electric vehicle (EV) charging and other alternative fueling infrastructure in communities and along designated Alternative Fuel Corridors (AFC)</a:t>
              </a:r>
            </a:p>
            <a:p>
              <a:endParaRPr lang="en-US" sz="2400" dirty="0">
                <a:solidFill>
                  <a:schemeClr val="tx2"/>
                </a:solidFill>
              </a:endParaRP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2400" dirty="0">
                  <a:solidFill>
                    <a:schemeClr val="tx2"/>
                  </a:solidFill>
                </a:rPr>
                <a:t>For Fiscal Year (FY) 2022 and FY2023, $700M split evenly in two funding categories: </a:t>
              </a:r>
            </a:p>
            <a:p>
              <a:pPr lvl="1"/>
              <a:r>
                <a:rPr lang="en-US" sz="2400" b="1" dirty="0">
                  <a:solidFill>
                    <a:schemeClr val="tx2"/>
                  </a:solidFill>
                  <a:cs typeface="Calibri"/>
                </a:rPr>
                <a:t>Corridor Program </a:t>
              </a:r>
              <a:r>
                <a:rPr lang="en-US" sz="2400" dirty="0">
                  <a:solidFill>
                    <a:schemeClr val="tx2"/>
                  </a:solidFill>
                  <a:cs typeface="Calibri"/>
                </a:rPr>
                <a:t>($350M Available)</a:t>
              </a:r>
            </a:p>
            <a:p>
              <a:pPr marL="1257300" lvl="2" indent="-342900"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tx2"/>
                  </a:solidFill>
                </a:rPr>
                <a:t>Minimum:  $1,000,000</a:t>
              </a:r>
            </a:p>
            <a:p>
              <a:pPr marL="1257300" lvl="2" indent="-342900"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tx2"/>
                  </a:solidFill>
                </a:rPr>
                <a:t>No maximum </a:t>
              </a:r>
              <a:endParaRPr lang="en-US" sz="2400" dirty="0">
                <a:solidFill>
                  <a:schemeClr val="tx2"/>
                </a:solidFill>
                <a:cs typeface="Calibri"/>
              </a:endParaRP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endParaRPr lang="en-US" sz="2400" dirty="0">
                <a:solidFill>
                  <a:schemeClr val="tx2"/>
                </a:solidFill>
                <a:cs typeface="Calibri"/>
              </a:endParaRP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2400" dirty="0">
                  <a:solidFill>
                    <a:schemeClr val="tx2"/>
                  </a:solidFill>
                  <a:cs typeface="Calibri"/>
                </a:rPr>
                <a:t>Federal share:  up to 80 percent of the total project cost</a:t>
              </a:r>
            </a:p>
            <a:p>
              <a:pPr lvl="1"/>
              <a:r>
                <a:rPr lang="en-US" sz="2400" dirty="0">
                  <a:solidFill>
                    <a:schemeClr val="tx2"/>
                  </a:solidFill>
                </a:rPr>
                <a:t>Eligible entities that contract with a private entity must include that the private </a:t>
              </a:r>
            </a:p>
            <a:p>
              <a:pPr lvl="1"/>
              <a:r>
                <a:rPr lang="en-US" sz="2400" dirty="0">
                  <a:solidFill>
                    <a:schemeClr val="tx2"/>
                  </a:solidFill>
                </a:rPr>
                <a:t>entity will be responsible for the non-Federal share of the project cost</a:t>
              </a:r>
            </a:p>
            <a:p>
              <a:pPr marL="914400" lvl="2" indent="0">
                <a:lnSpc>
                  <a:spcPct val="100000"/>
                </a:lnSpc>
                <a:spcBef>
                  <a:spcPts val="0"/>
                </a:spcBef>
                <a:buNone/>
              </a:pPr>
              <a:endParaRPr lang="en-US" sz="2400" dirty="0">
                <a:solidFill>
                  <a:schemeClr val="tx2"/>
                </a:solidFill>
              </a:endParaRP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2400" dirty="0">
                  <a:solidFill>
                    <a:schemeClr val="tx1"/>
                  </a:solidFill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https://www.fhwa.dot.gov/environment/cfi/</a:t>
              </a:r>
              <a:r>
                <a:rPr lang="en-US" sz="2400" dirty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1B66E7D-014B-B43F-308B-A301B28CA9C8}"/>
                </a:ext>
              </a:extLst>
            </p:cNvPr>
            <p:cNvSpPr txBox="1"/>
            <p:nvPr/>
          </p:nvSpPr>
          <p:spPr>
            <a:xfrm>
              <a:off x="6096000" y="3934882"/>
              <a:ext cx="585102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2400" b="1" dirty="0">
                  <a:solidFill>
                    <a:schemeClr val="tx2"/>
                  </a:solidFill>
                  <a:cs typeface="Calibri"/>
                </a:rPr>
                <a:t>Community Program</a:t>
              </a:r>
              <a:r>
                <a:rPr lang="en-US" sz="2400" dirty="0">
                  <a:solidFill>
                    <a:schemeClr val="tx2"/>
                  </a:solidFill>
                  <a:cs typeface="Calibri"/>
                </a:rPr>
                <a:t> ($350M Available)</a:t>
              </a: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tx2"/>
                  </a:solidFill>
                </a:rPr>
                <a:t>Minimum:         $500,000</a:t>
              </a: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tx2"/>
                  </a:solidFill>
                </a:rPr>
                <a:t>Maximum: $15,000,000</a:t>
              </a:r>
              <a:endParaRPr lang="en-US" sz="2400" dirty="0">
                <a:solidFill>
                  <a:schemeClr val="tx2"/>
                </a:solidFill>
                <a:cs typeface="Calibri"/>
              </a:endParaRPr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277224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B72733A-DFEB-4C52-9BAF-1EDE8A152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260" y="364260"/>
            <a:ext cx="10515600" cy="682625"/>
          </a:xfrm>
        </p:spPr>
        <p:txBody>
          <a:bodyPr>
            <a:noAutofit/>
          </a:bodyPr>
          <a:lstStyle/>
          <a:p>
            <a:r>
              <a:rPr lang="en-US" sz="4000" b="1" dirty="0"/>
              <a:t>Corridor Program: Eligibility and Need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800A5-4450-4937-85E1-F24713A3C8B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535432" y="6356350"/>
            <a:ext cx="3767301" cy="365125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EV Infrastructure Planning &amp; Economic Development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515328-AF3F-41D7-7640-D3309CE404DC}"/>
              </a:ext>
            </a:extLst>
          </p:cNvPr>
          <p:cNvSpPr txBox="1"/>
          <p:nvPr/>
        </p:nvSpPr>
        <p:spPr>
          <a:xfrm>
            <a:off x="384638" y="1254794"/>
            <a:ext cx="557187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Designed to build EV charging or alternative fueling infrastructure along designated Alternative Fuel Corridors (AFC)</a:t>
            </a:r>
          </a:p>
          <a:p>
            <a:endParaRPr lang="en-US" sz="2400" dirty="0">
              <a:solidFill>
                <a:schemeClr val="tx2"/>
              </a:solidFill>
            </a:endParaRPr>
          </a:p>
          <a:p>
            <a:r>
              <a:rPr lang="en-US" sz="2400" dirty="0">
                <a:solidFill>
                  <a:schemeClr val="tx2"/>
                </a:solidFill>
              </a:rPr>
              <a:t>Opportunity to Start Deploying Recommendations from IH-45 Zero Emission Vehicle Infrastructure Plan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Battery Electric for Local Freight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Hydrogen Fuel Cell Electric for Long Haul Freight</a:t>
            </a:r>
          </a:p>
          <a:p>
            <a:endParaRPr lang="en-US" sz="2400" dirty="0">
              <a:solidFill>
                <a:srgbClr val="4B4B4B"/>
              </a:solidFill>
            </a:endParaRPr>
          </a:p>
          <a:p>
            <a:endParaRPr lang="en-US" sz="2400" dirty="0">
              <a:solidFill>
                <a:srgbClr val="4B4B4B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D424882-D20F-2C17-54BA-51FE9888EDE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6B4A8670-D3CE-7DEC-3A6D-1DF1A4A6EA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210" y="1025265"/>
            <a:ext cx="6022321" cy="4516741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505753D-C2D0-DCE6-D4AB-7DE86A8CE970}"/>
              </a:ext>
            </a:extLst>
          </p:cNvPr>
          <p:cNvSpPr txBox="1">
            <a:spLocks/>
          </p:cNvSpPr>
          <p:nvPr/>
        </p:nvSpPr>
        <p:spPr>
          <a:xfrm>
            <a:off x="5282701" y="5547765"/>
            <a:ext cx="5784606" cy="1271368"/>
          </a:xfrm>
          <a:prstGeom prst="rect">
            <a:avLst/>
          </a:prstGeom>
          <a:solidFill>
            <a:srgbClr val="ED7D3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Medium/Heavy-Duty Vehicle Impacts:</a:t>
            </a:r>
          </a:p>
          <a:p>
            <a:pPr marL="3460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Only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~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5 % of Miles Traveled but  Nearly ~40% of Nitrogen Oxides (NO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X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)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9721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B72733A-DFEB-4C52-9BAF-1EDE8A152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729" y="283062"/>
            <a:ext cx="11296874" cy="682625"/>
          </a:xfrm>
        </p:spPr>
        <p:txBody>
          <a:bodyPr>
            <a:noAutofit/>
          </a:bodyPr>
          <a:lstStyle/>
          <a:p>
            <a:r>
              <a:rPr lang="en-US" b="1" dirty="0"/>
              <a:t>CFI Corridor Program: Approach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800A5-4450-4937-85E1-F24713A3C8B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704108" y="6356350"/>
            <a:ext cx="3752311" cy="365125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EV Infrastructure Planning &amp; Economic Development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D8252B-634B-EC52-37F1-97A66C0B9D2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845733" y="6460853"/>
            <a:ext cx="2743200" cy="365125"/>
          </a:xfrm>
        </p:spPr>
        <p:txBody>
          <a:bodyPr/>
          <a:lstStyle/>
          <a:p>
            <a:fld id="{F7B4771B-AE04-41F8-8441-EC7D184086A2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89FB27-96EB-9906-CF91-4FD975A42115}"/>
              </a:ext>
            </a:extLst>
          </p:cNvPr>
          <p:cNvSpPr txBox="1"/>
          <p:nvPr/>
        </p:nvSpPr>
        <p:spPr>
          <a:xfrm>
            <a:off x="534288" y="1287895"/>
            <a:ext cx="1116593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Call for Partners opened on March 6, 2023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Establish public-private partnerships between NCTCOG and project teams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Scope zero-emission vehicle (ZEV) infrastructure projects to support medium- and heavy-duty ZEVs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Publicly accessible electric charging and/or hydrogen refueling equipment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Located along a designated AFC for the proposed fuel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/>
              </a:solidFill>
            </a:endParaRPr>
          </a:p>
          <a:p>
            <a:r>
              <a:rPr lang="en-US" sz="2400" b="1" dirty="0">
                <a:solidFill>
                  <a:schemeClr val="tx2"/>
                </a:solidFill>
              </a:rPr>
              <a:t>Received 12 proposals by deadline of April 7, 2023</a:t>
            </a:r>
          </a:p>
          <a:p>
            <a:endParaRPr lang="en-US" sz="2400" b="1" dirty="0">
              <a:solidFill>
                <a:schemeClr val="tx2"/>
              </a:solidFill>
            </a:endParaRPr>
          </a:p>
          <a:p>
            <a:r>
              <a:rPr lang="en-US" sz="2400" b="1" dirty="0">
                <a:solidFill>
                  <a:schemeClr val="tx2"/>
                </a:solidFill>
              </a:rPr>
              <a:t>Selected top proposals and coordinated with Proposal Teams to Refine Project Scopes for Federal Highway Administration (FHWA) Proposal</a:t>
            </a:r>
          </a:p>
          <a:p>
            <a:endParaRPr lang="en-US" sz="2400" dirty="0">
              <a:solidFill>
                <a:srgbClr val="4B4B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418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B72733A-DFEB-4C52-9BAF-1EDE8A152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705" y="283062"/>
            <a:ext cx="11296874" cy="682625"/>
          </a:xfrm>
        </p:spPr>
        <p:txBody>
          <a:bodyPr>
            <a:noAutofit/>
          </a:bodyPr>
          <a:lstStyle/>
          <a:p>
            <a:r>
              <a:rPr lang="en-US" b="1" dirty="0"/>
              <a:t>CFI Corridor Program: Proposal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800A5-4450-4937-85E1-F24713A3C8B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704108" y="6356350"/>
            <a:ext cx="3752311" cy="365125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EV Infrastructure Planning &amp; Economic Development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D8252B-634B-EC52-37F1-97A66C0B9D2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845733" y="6460853"/>
            <a:ext cx="2743200" cy="365125"/>
          </a:xfrm>
        </p:spPr>
        <p:txBody>
          <a:bodyPr/>
          <a:lstStyle/>
          <a:p>
            <a:fld id="{F7B4771B-AE04-41F8-8441-EC7D184086A2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89FB27-96EB-9906-CF91-4FD975A42115}"/>
              </a:ext>
            </a:extLst>
          </p:cNvPr>
          <p:cNvSpPr txBox="1"/>
          <p:nvPr/>
        </p:nvSpPr>
        <p:spPr>
          <a:xfrm>
            <a:off x="463263" y="1199120"/>
            <a:ext cx="11165939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Hydrogen refueling for up to 5 stations (zones) around Texas Triangle</a:t>
            </a:r>
          </a:p>
          <a:p>
            <a:endParaRPr lang="en-US" sz="2400" b="1" dirty="0">
              <a:solidFill>
                <a:schemeClr val="tx2"/>
              </a:solidFill>
            </a:endParaRPr>
          </a:p>
          <a:p>
            <a:r>
              <a:rPr lang="en-US" sz="2400" b="1" dirty="0">
                <a:solidFill>
                  <a:schemeClr val="tx2"/>
                </a:solidFill>
              </a:rPr>
              <a:t>Project Zones </a:t>
            </a:r>
          </a:p>
          <a:p>
            <a:pPr lvl="1"/>
            <a:r>
              <a:rPr lang="en-US" sz="2000" dirty="0">
                <a:solidFill>
                  <a:schemeClr val="tx2"/>
                </a:solidFill>
              </a:rPr>
              <a:t>Fort Worth Zone – </a:t>
            </a:r>
          </a:p>
          <a:p>
            <a:pPr lvl="1"/>
            <a:r>
              <a:rPr lang="en-US" sz="2000" dirty="0">
                <a:solidFill>
                  <a:schemeClr val="tx2"/>
                </a:solidFill>
              </a:rPr>
              <a:t>        Alliance Texas Global Logistics Hub</a:t>
            </a:r>
          </a:p>
          <a:p>
            <a:pPr lvl="1"/>
            <a:r>
              <a:rPr lang="en-US" sz="2000" dirty="0">
                <a:solidFill>
                  <a:schemeClr val="tx2"/>
                </a:solidFill>
              </a:rPr>
              <a:t>Dallas Zone – </a:t>
            </a:r>
          </a:p>
          <a:p>
            <a:pPr lvl="1"/>
            <a:r>
              <a:rPr lang="en-US" sz="2000" dirty="0">
                <a:solidFill>
                  <a:schemeClr val="tx2"/>
                </a:solidFill>
              </a:rPr>
              <a:t>        Southern Dallas County Inland Port</a:t>
            </a:r>
          </a:p>
          <a:p>
            <a:pPr lvl="1"/>
            <a:r>
              <a:rPr lang="en-US" sz="2000" dirty="0">
                <a:solidFill>
                  <a:schemeClr val="tx2"/>
                </a:solidFill>
              </a:rPr>
              <a:t>Southeast Triangle Zone – Houston</a:t>
            </a:r>
          </a:p>
          <a:p>
            <a:pPr lvl="1"/>
            <a:r>
              <a:rPr lang="en-US" sz="2000" dirty="0">
                <a:solidFill>
                  <a:schemeClr val="tx2"/>
                </a:solidFill>
              </a:rPr>
              <a:t>Southwest Triangle Zone – San Antonio</a:t>
            </a:r>
          </a:p>
          <a:p>
            <a:pPr lvl="1"/>
            <a:r>
              <a:rPr lang="en-US" sz="2000" dirty="0">
                <a:solidFill>
                  <a:schemeClr val="tx2"/>
                </a:solidFill>
              </a:rPr>
              <a:t>West Triangle Zone - Waco</a:t>
            </a:r>
          </a:p>
          <a:p>
            <a:endParaRPr lang="en-US" sz="2400" dirty="0">
              <a:solidFill>
                <a:schemeClr val="tx2"/>
              </a:solidFill>
            </a:endParaRPr>
          </a:p>
          <a:p>
            <a:pPr>
              <a:defRPr/>
            </a:pPr>
            <a:r>
              <a:rPr lang="en-US" sz="2400" b="1" dirty="0">
                <a:solidFill>
                  <a:schemeClr val="tx2"/>
                </a:solidFill>
                <a:cs typeface="Calibri"/>
              </a:rPr>
              <a:t>Submitted proposal for $70 Million </a:t>
            </a:r>
          </a:p>
          <a:p>
            <a:pPr>
              <a:defRPr/>
            </a:pPr>
            <a:r>
              <a:rPr lang="en-US" sz="2400" b="1" dirty="0">
                <a:solidFill>
                  <a:schemeClr val="tx2"/>
                </a:solidFill>
                <a:cs typeface="Calibri"/>
              </a:rPr>
              <a:t>on June 13</a:t>
            </a:r>
            <a:endParaRPr lang="en-US" sz="2400" dirty="0">
              <a:solidFill>
                <a:schemeClr val="tx2"/>
              </a:solidFill>
            </a:endParaRPr>
          </a:p>
          <a:p>
            <a:endParaRPr lang="en-US" sz="2400" dirty="0">
              <a:solidFill>
                <a:srgbClr val="4B4B4B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5ED02D-3F77-A8BA-36D8-85B8A02C6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7241" y="1802233"/>
            <a:ext cx="6022409" cy="451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2185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A798E92-57A8-6BE7-643D-6AC2DED7E0BE}"/>
              </a:ext>
            </a:extLst>
          </p:cNvPr>
          <p:cNvSpPr txBox="1"/>
          <p:nvPr/>
        </p:nvSpPr>
        <p:spPr>
          <a:xfrm>
            <a:off x="504174" y="1451303"/>
            <a:ext cx="6510778" cy="5723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tx2"/>
                </a:solidFill>
                <a:cs typeface="Calibri"/>
              </a:rPr>
              <a:t>Apply on behalf of the region </a:t>
            </a:r>
            <a:r>
              <a:rPr lang="en-US" sz="2400" b="1" dirty="0">
                <a:solidFill>
                  <a:schemeClr val="tx2"/>
                </a:solidFill>
              </a:rPr>
              <a:t>for funding</a:t>
            </a:r>
          </a:p>
          <a:p>
            <a:pPr lvl="1">
              <a:defRPr/>
            </a:pPr>
            <a:r>
              <a:rPr lang="en-US" sz="2400" dirty="0">
                <a:solidFill>
                  <a:schemeClr val="tx2"/>
                </a:solidFill>
              </a:rPr>
              <a:t>Build EV charging stations to provide up </a:t>
            </a:r>
          </a:p>
          <a:p>
            <a:pPr lvl="1">
              <a:defRPr/>
            </a:pPr>
            <a:r>
              <a:rPr lang="en-US" sz="2400" dirty="0">
                <a:solidFill>
                  <a:schemeClr val="tx2"/>
                </a:solidFill>
              </a:rPr>
              <a:t>     to 100 charging ports regionwide</a:t>
            </a:r>
          </a:p>
          <a:p>
            <a:pPr lvl="1">
              <a:defRPr/>
            </a:pPr>
            <a:r>
              <a:rPr lang="en-US" sz="2400" dirty="0">
                <a:solidFill>
                  <a:schemeClr val="tx2"/>
                </a:solidFill>
              </a:rPr>
              <a:t>At least 50% in Justice40 Areas</a:t>
            </a:r>
          </a:p>
          <a:p>
            <a:pPr lvl="1">
              <a:defRPr/>
            </a:pPr>
            <a:r>
              <a:rPr lang="en-US" sz="2400" dirty="0">
                <a:solidFill>
                  <a:schemeClr val="tx2"/>
                </a:solidFill>
              </a:rPr>
              <a:t>Emphasizing Focus Areas</a:t>
            </a:r>
          </a:p>
          <a:p>
            <a:pPr>
              <a:defRPr/>
            </a:pPr>
            <a:endParaRPr lang="en-US" sz="2400" dirty="0">
              <a:solidFill>
                <a:schemeClr val="tx2"/>
              </a:solidFill>
            </a:endParaRPr>
          </a:p>
          <a:p>
            <a:pPr>
              <a:defRPr/>
            </a:pPr>
            <a:r>
              <a:rPr lang="en-US" sz="2400" b="1" dirty="0">
                <a:solidFill>
                  <a:schemeClr val="tx2"/>
                </a:solidFill>
              </a:rPr>
              <a:t>Create specialized technical teams to streamline project implementation</a:t>
            </a:r>
          </a:p>
          <a:p>
            <a:pPr lvl="1">
              <a:defRPr/>
            </a:pPr>
            <a:r>
              <a:rPr lang="en-US" sz="2400" dirty="0">
                <a:solidFill>
                  <a:schemeClr val="tx2"/>
                </a:solidFill>
              </a:rPr>
              <a:t>Zoning, permitting, codes, Buy America, NEPA</a:t>
            </a:r>
          </a:p>
          <a:p>
            <a:pPr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Calibri"/>
            </a:endParaRPr>
          </a:p>
          <a:p>
            <a:pPr>
              <a:defRPr/>
            </a:pPr>
            <a:r>
              <a:rPr lang="en-US" sz="2400" b="1" dirty="0">
                <a:solidFill>
                  <a:schemeClr val="tx2"/>
                </a:solidFill>
                <a:cs typeface="Calibri"/>
              </a:rPr>
              <a:t>Submitted proposal for maximum award </a:t>
            </a:r>
          </a:p>
          <a:p>
            <a:pPr>
              <a:defRPr/>
            </a:pPr>
            <a:r>
              <a:rPr lang="en-US" sz="2400" b="1" dirty="0">
                <a:solidFill>
                  <a:schemeClr val="tx2"/>
                </a:solidFill>
                <a:cs typeface="Calibri"/>
              </a:rPr>
              <a:t>of $15 Million on June 13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Calibri"/>
            </a:endParaRPr>
          </a:p>
          <a:p>
            <a:endParaRPr lang="en-US" sz="2400" b="1" dirty="0">
              <a:solidFill>
                <a:srgbClr val="4B4B4B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B4B4B"/>
              </a:solidFill>
              <a:effectLst/>
              <a:uLnTx/>
              <a:uFillTx/>
              <a:latin typeface="Lato"/>
              <a:ea typeface="+mn-ea"/>
              <a:cs typeface="Calibri"/>
            </a:endParaRPr>
          </a:p>
        </p:txBody>
      </p:sp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5193FF28-E0F7-2787-B792-E003BD97FC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532" y="1770129"/>
            <a:ext cx="5825116" cy="420527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B72733A-DFEB-4C52-9BAF-1EDE8A152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174" y="452698"/>
            <a:ext cx="11581862" cy="682625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CFI Community Program: Approach and Proposal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800A5-4450-4937-85E1-F24713A3C8B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704108" y="6356350"/>
            <a:ext cx="3617399" cy="365125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EV Infrastructure Planning &amp; Economic Development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055EA6D-03A5-115A-D415-3C03586E96A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837026" y="6452145"/>
            <a:ext cx="2743200" cy="365125"/>
          </a:xfrm>
        </p:spPr>
        <p:txBody>
          <a:bodyPr/>
          <a:lstStyle/>
          <a:p>
            <a:fld id="{F7B4771B-AE04-41F8-8441-EC7D184086A2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0466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23106-EFF0-4520-B305-A9C4889E2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655" y="-38494"/>
            <a:ext cx="11433155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Raleway" pitchFamily="2" charset="0"/>
              </a:rPr>
              <a:t>Climate Pollution Reduction Grants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53C9DE-DAAF-4EB8-B719-E01DA0F9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7022" y="64521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E33884-4D56-43DE-8C3B-45475C2919D2}" type="slidenum">
              <a:rPr lang="en-US" smtClean="0">
                <a:solidFill>
                  <a:schemeClr val="tx1">
                    <a:lumMod val="50000"/>
                  </a:schemeClr>
                </a:solidFill>
              </a:rPr>
              <a:pPr/>
              <a:t>29</a:t>
            </a:fld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E02E84-351C-BD52-61CA-3BE3D754BBFC}"/>
              </a:ext>
            </a:extLst>
          </p:cNvPr>
          <p:cNvSpPr txBox="1"/>
          <p:nvPr/>
        </p:nvSpPr>
        <p:spPr>
          <a:xfrm>
            <a:off x="578958" y="1342576"/>
            <a:ext cx="11243944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latin typeface="Lato" panose="020F0502020204030203" pitchFamily="34" charset="0"/>
            </a:endParaRPr>
          </a:p>
          <a:p>
            <a:r>
              <a:rPr lang="en-US" sz="2400" dirty="0">
                <a:solidFill>
                  <a:schemeClr val="tx2"/>
                </a:solidFill>
                <a:latin typeface="Lato" panose="020F0502020204030203" pitchFamily="34" charset="0"/>
              </a:rPr>
              <a:t>Created by  Section 60114 of the Inflation Reduction Act</a:t>
            </a:r>
          </a:p>
          <a:p>
            <a:endParaRPr lang="en-US" sz="2400" dirty="0">
              <a:solidFill>
                <a:schemeClr val="tx2"/>
              </a:solidFill>
              <a:latin typeface="Lato" panose="020F0502020204030203" pitchFamily="34" charset="0"/>
            </a:endParaRPr>
          </a:p>
          <a:p>
            <a:r>
              <a:rPr lang="en-US" sz="2400" dirty="0">
                <a:solidFill>
                  <a:schemeClr val="tx2"/>
                </a:solidFill>
                <a:latin typeface="Lato" panose="020F0502020204030203" pitchFamily="34" charset="0"/>
              </a:rPr>
              <a:t>Purpose:  Develop and implement plans for reducing greenhouse gas emissions 		       (GHG) and other harmful air pollutants  </a:t>
            </a:r>
          </a:p>
          <a:p>
            <a:endParaRPr lang="en-US" sz="2400" dirty="0">
              <a:solidFill>
                <a:schemeClr val="tx2"/>
              </a:solidFill>
              <a:latin typeface="Lato" panose="020F0502020204030203" pitchFamily="34" charset="0"/>
            </a:endParaRPr>
          </a:p>
          <a:p>
            <a:r>
              <a:rPr lang="en-US" sz="2400" dirty="0">
                <a:solidFill>
                  <a:schemeClr val="tx2"/>
                </a:solidFill>
                <a:latin typeface="Lato" panose="020F0502020204030203" pitchFamily="34" charset="0"/>
              </a:rPr>
              <a:t>Will be administered by the Environmental Protection Agency (EPA) in two phases: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Lato" panose="020F0502020204030203" pitchFamily="34" charset="0"/>
              </a:rPr>
              <a:t>Phase 1:  $250 Million Non-Competitive Planning Grants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Lato" panose="020F0502020204030203" pitchFamily="34" charset="0"/>
              </a:rPr>
              <a:t>Phase 2:  $4.6 Billion in Competitive Implementation Grants</a:t>
            </a:r>
          </a:p>
          <a:p>
            <a:endParaRPr lang="en-US" sz="2400" dirty="0">
              <a:latin typeface="Lato" panose="020F0502020204030203" pitchFamily="34" charset="0"/>
            </a:endParaRPr>
          </a:p>
          <a:p>
            <a:r>
              <a:rPr lang="en-US" sz="2400" dirty="0">
                <a:latin typeface="Lato" panose="020F0502020204030203" pitchFamily="34" charset="0"/>
                <a:hlinkClick r:id="rId3"/>
              </a:rPr>
              <a:t>https://www.epa.gov/inflation-reduction-act/climate-pollution-reduction-grants</a:t>
            </a:r>
            <a:r>
              <a:rPr lang="en-US" sz="2400" dirty="0">
                <a:latin typeface="Lato" panose="020F0502020204030203" pitchFamily="34" charset="0"/>
              </a:rPr>
              <a:t> </a:t>
            </a:r>
          </a:p>
          <a:p>
            <a:endParaRPr lang="en-US" sz="2400" dirty="0">
              <a:latin typeface="Lato" panose="020F0502020204030203" pitchFamily="34" charset="0"/>
            </a:endParaRP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089A30EC-C906-DE60-4D0C-5ADB38B79983}"/>
              </a:ext>
            </a:extLst>
          </p:cNvPr>
          <p:cNvSpPr txBox="1">
            <a:spLocks/>
          </p:cNvSpPr>
          <p:nvPr/>
        </p:nvSpPr>
        <p:spPr>
          <a:xfrm>
            <a:off x="1704108" y="6356350"/>
            <a:ext cx="43918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EV Infrastructure Planning &amp; Economic Development</a:t>
            </a:r>
          </a:p>
        </p:txBody>
      </p:sp>
    </p:spTree>
    <p:extLst>
      <p:ext uri="{BB962C8B-B14F-4D97-AF65-F5344CB8AC3E}">
        <p14:creationId xmlns:p14="http://schemas.microsoft.com/office/powerpoint/2010/main" val="2246020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0ADFD-1BE3-4D0D-A121-4929AAD0F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783" y="-141570"/>
            <a:ext cx="11070624" cy="1173461"/>
          </a:xfrm>
        </p:spPr>
        <p:txBody>
          <a:bodyPr>
            <a:no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Raleway" pitchFamily="2" charset="0"/>
              </a:rPr>
              <a:t>National Network of Clean Cities Coalitions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09F71D-F6DE-4950-B38F-F68BA151E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33884-4D56-43DE-8C3B-45475C2919D2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DB6B01-8BD9-8692-5F3B-B84D2495C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6256411"/>
            <a:ext cx="841321" cy="4206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7BDEE2-4F6D-47DE-9530-72610C3C99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628638" y="1608867"/>
            <a:ext cx="6413588" cy="4321416"/>
          </a:xfrm>
          <a:prstGeom prst="rect">
            <a:avLst/>
          </a:prstGeom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AA12BA84-5620-3C52-A7EC-552BE9FF3ACC}"/>
              </a:ext>
            </a:extLst>
          </p:cNvPr>
          <p:cNvSpPr txBox="1">
            <a:spLocks/>
          </p:cNvSpPr>
          <p:nvPr/>
        </p:nvSpPr>
        <p:spPr>
          <a:xfrm>
            <a:off x="351444" y="2356833"/>
            <a:ext cx="5283868" cy="27607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solidFill>
                  <a:schemeClr val="tx2"/>
                </a:solidFill>
                <a:latin typeface="Lato" panose="020F0502020204030203" pitchFamily="34" charset="0"/>
              </a:rPr>
              <a:t>More than 75 Clean Cities coalitions with thousands of stakeholders, representing ~80% of U.S. population</a:t>
            </a:r>
          </a:p>
          <a:p>
            <a:endParaRPr lang="en-US" sz="2200" dirty="0">
              <a:solidFill>
                <a:schemeClr val="tx2"/>
              </a:solidFill>
              <a:latin typeface="Lato" panose="020F0502020204030203" pitchFamily="34" charset="0"/>
            </a:endParaRPr>
          </a:p>
          <a:p>
            <a:r>
              <a:rPr lang="en-US" sz="2200" dirty="0">
                <a:solidFill>
                  <a:schemeClr val="tx2"/>
                </a:solidFill>
                <a:latin typeface="Lato" panose="020F0502020204030203" pitchFamily="34" charset="0"/>
              </a:rPr>
              <a:t>Designated by the Department of Energy</a:t>
            </a:r>
          </a:p>
          <a:p>
            <a:endParaRPr lang="en-US" sz="2000" dirty="0">
              <a:solidFill>
                <a:srgbClr val="383838"/>
              </a:solidFill>
              <a:latin typeface="Lato" panose="020F0502020204030203" pitchFamily="34" charset="0"/>
            </a:endParaRP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2675BC8E-9FA6-AFE7-0584-98E9372A6109}"/>
              </a:ext>
            </a:extLst>
          </p:cNvPr>
          <p:cNvSpPr txBox="1">
            <a:spLocks/>
          </p:cNvSpPr>
          <p:nvPr/>
        </p:nvSpPr>
        <p:spPr>
          <a:xfrm>
            <a:off x="1787500" y="6256411"/>
            <a:ext cx="39652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EV Infrastructure Planning &amp; Economic Development</a:t>
            </a:r>
          </a:p>
        </p:txBody>
      </p:sp>
    </p:spTree>
    <p:extLst>
      <p:ext uri="{BB962C8B-B14F-4D97-AF65-F5344CB8AC3E}">
        <p14:creationId xmlns:p14="http://schemas.microsoft.com/office/powerpoint/2010/main" val="15938511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23106-EFF0-4520-B305-A9C4889E2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229" y="-8514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Raleway" pitchFamily="2" charset="0"/>
              </a:rPr>
              <a:t>Phase 1: Planning Grants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41B1F6-781A-4A81-A44C-54CE4143C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" y="1233182"/>
            <a:ext cx="11742420" cy="4899169"/>
          </a:xfrm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r>
              <a:rPr lang="en-US" sz="2200" dirty="0">
                <a:solidFill>
                  <a:schemeClr val="tx2"/>
                </a:solidFill>
                <a:latin typeface="Lato" panose="020F0502020204030203" pitchFamily="34" charset="0"/>
              </a:rPr>
              <a:t>$1 million is available for the Dallas-Fort Worth (DFW)-Arlington metropolitan statistical area (MSA) </a:t>
            </a:r>
          </a:p>
          <a:p>
            <a:pPr lvl="2"/>
            <a:r>
              <a:rPr lang="en-US" dirty="0">
                <a:solidFill>
                  <a:schemeClr val="tx2"/>
                </a:solidFill>
                <a:latin typeface="Lato" panose="020F0502020204030203" pitchFamily="34" charset="0"/>
              </a:rPr>
              <a:t>NCTCOG is the lead organization on behalf of the DFW-Arlington MSA</a:t>
            </a:r>
          </a:p>
          <a:p>
            <a:pPr lvl="3"/>
            <a:r>
              <a:rPr lang="en-US" dirty="0">
                <a:solidFill>
                  <a:schemeClr val="tx2"/>
                </a:solidFill>
                <a:latin typeface="Lato" panose="020F0502020204030203" pitchFamily="34" charset="0"/>
              </a:rPr>
              <a:t>Responsible for oversight for managing grant funds</a:t>
            </a:r>
          </a:p>
          <a:p>
            <a:pPr lvl="3"/>
            <a:r>
              <a:rPr lang="en-US" dirty="0">
                <a:solidFill>
                  <a:schemeClr val="tx2"/>
                </a:solidFill>
                <a:latin typeface="Lato" panose="020F0502020204030203" pitchFamily="34" charset="0"/>
              </a:rPr>
              <a:t>Coordinate activities and deliverables pertaining to the grant </a:t>
            </a:r>
          </a:p>
          <a:p>
            <a:pPr lvl="2"/>
            <a:r>
              <a:rPr lang="en-US" dirty="0">
                <a:solidFill>
                  <a:schemeClr val="tx2"/>
                </a:solidFill>
                <a:latin typeface="Lato" panose="020F0502020204030203" pitchFamily="34" charset="0"/>
              </a:rPr>
              <a:t>Includes Wise, Denton, Collin, Parker, Tarrant, Dallas, Rockwall, Kaufman, Ellis, Johnson, and Hunt counties</a:t>
            </a:r>
          </a:p>
          <a:p>
            <a:pPr lvl="2"/>
            <a:r>
              <a:rPr lang="en-US" dirty="0">
                <a:solidFill>
                  <a:schemeClr val="tx2"/>
                </a:solidFill>
                <a:latin typeface="Lato" panose="020F0502020204030203" pitchFamily="34" charset="0"/>
              </a:rPr>
              <a:t>Inclusion of neighboring jurisdictions, outside the boundary lines of the MSA, is allowed and encouraged</a:t>
            </a:r>
          </a:p>
          <a:p>
            <a:pPr marL="457200" lvl="1" indent="0">
              <a:buNone/>
            </a:pPr>
            <a:endParaRPr lang="en-US" sz="2200" dirty="0">
              <a:solidFill>
                <a:schemeClr val="tx2"/>
              </a:solidFill>
              <a:latin typeface="Lato" panose="020F0502020204030203" pitchFamily="34" charset="0"/>
            </a:endParaRPr>
          </a:p>
          <a:p>
            <a:pPr marL="457200" lvl="1" indent="0">
              <a:buNone/>
            </a:pPr>
            <a:r>
              <a:rPr lang="en-US" sz="2200" dirty="0">
                <a:solidFill>
                  <a:schemeClr val="tx2"/>
                </a:solidFill>
                <a:latin typeface="Lato" panose="020F0502020204030203" pitchFamily="34" charset="0"/>
              </a:rPr>
              <a:t>$3 million to each State, DC, and Puerto Rico </a:t>
            </a:r>
          </a:p>
          <a:p>
            <a:pPr lvl="2"/>
            <a:r>
              <a:rPr lang="en-US" dirty="0">
                <a:solidFill>
                  <a:schemeClr val="tx2"/>
                </a:solidFill>
                <a:latin typeface="Lato" panose="020F0502020204030203" pitchFamily="34" charset="0"/>
              </a:rPr>
              <a:t>Texas chose to receive planning funds</a:t>
            </a:r>
          </a:p>
          <a:p>
            <a:pPr marL="457200" lvl="1" indent="0">
              <a:buNone/>
            </a:pPr>
            <a:endParaRPr lang="en-US" sz="2200" i="0" strike="noStrike" baseline="0" dirty="0">
              <a:solidFill>
                <a:schemeClr val="tx2"/>
              </a:solidFill>
              <a:latin typeface="Lato" panose="020F0502020204030203" pitchFamily="34" charset="0"/>
            </a:endParaRPr>
          </a:p>
          <a:p>
            <a:pPr marL="457200" lvl="1" indent="0">
              <a:buNone/>
            </a:pPr>
            <a:r>
              <a:rPr lang="en-US" sz="2200" i="0" strike="noStrike" baseline="0" dirty="0">
                <a:solidFill>
                  <a:schemeClr val="tx2"/>
                </a:solidFill>
                <a:latin typeface="Lato" panose="020F0502020204030203" pitchFamily="34" charset="0"/>
              </a:rPr>
              <a:t>To be eligible to apply for Phase 2 Implementation funding, e</a:t>
            </a:r>
            <a:r>
              <a:rPr lang="en-US" sz="2200" dirty="0">
                <a:solidFill>
                  <a:schemeClr val="tx2"/>
                </a:solidFill>
                <a:latin typeface="Lato" panose="020F0502020204030203" pitchFamily="34" charset="0"/>
              </a:rPr>
              <a:t>ntities and proposed projects must be covered by either a State or MSA Phase 1 planning grant</a:t>
            </a:r>
            <a:endParaRPr lang="en-US" sz="2400" dirty="0">
              <a:solidFill>
                <a:schemeClr val="tx2"/>
              </a:solidFill>
              <a:latin typeface="Lato" panose="020F0502020204030203" pitchFamily="34" charset="0"/>
            </a:endParaRPr>
          </a:p>
          <a:p>
            <a:pPr marL="0" indent="0">
              <a:buNone/>
            </a:pPr>
            <a:endParaRPr lang="en-US" sz="2400" dirty="0">
              <a:latin typeface="Lato" panose="020F0502020204030203" pitchFamily="34" charset="0"/>
            </a:endParaRPr>
          </a:p>
          <a:p>
            <a:pPr marL="0" indent="0">
              <a:buNone/>
            </a:pPr>
            <a:endParaRPr lang="en-US" sz="2400" dirty="0">
              <a:latin typeface="Lato" panose="020F05020202040302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53C9DE-DAAF-4EB8-B719-E01DA0F9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7028" y="64521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E33884-4D56-43DE-8C3B-45475C2919D2}" type="slidenum">
              <a:rPr lang="en-US" smtClean="0">
                <a:solidFill>
                  <a:schemeClr val="tx1">
                    <a:lumMod val="50000"/>
                  </a:schemeClr>
                </a:solidFill>
              </a:rPr>
              <a:pPr/>
              <a:t>30</a:t>
            </a:fld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FD003C1F-79F6-BC61-4E1C-B4FC6E6ABF0F}"/>
              </a:ext>
            </a:extLst>
          </p:cNvPr>
          <p:cNvSpPr txBox="1">
            <a:spLocks/>
          </p:cNvSpPr>
          <p:nvPr/>
        </p:nvSpPr>
        <p:spPr>
          <a:xfrm>
            <a:off x="1704108" y="6356350"/>
            <a:ext cx="43918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EV Infrastructure Planning &amp; Economic Development</a:t>
            </a:r>
          </a:p>
        </p:txBody>
      </p:sp>
    </p:spTree>
    <p:extLst>
      <p:ext uri="{BB962C8B-B14F-4D97-AF65-F5344CB8AC3E}">
        <p14:creationId xmlns:p14="http://schemas.microsoft.com/office/powerpoint/2010/main" val="29397718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23106-EFF0-4520-B305-A9C4889E2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714" y="-13370"/>
            <a:ext cx="1111693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Raleway" pitchFamily="2" charset="0"/>
              </a:rPr>
              <a:t>Phase 1 Deliverables - Planning Grants 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0545B89-DF0B-3064-0325-4140610A1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156" y="1056854"/>
            <a:ext cx="11253186" cy="538344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sz="900" dirty="0">
              <a:latin typeface="Lato" panose="020F0502020204030203" pitchFamily="34" charset="0"/>
            </a:endParaRPr>
          </a:p>
          <a:p>
            <a:pPr marL="0" indent="0">
              <a:buNone/>
            </a:pPr>
            <a:r>
              <a:rPr lang="en-US" sz="2400" u="sng" dirty="0">
                <a:solidFill>
                  <a:schemeClr val="tx2"/>
                </a:solidFill>
                <a:latin typeface="Lato" panose="020F0502020204030203" pitchFamily="34" charset="0"/>
              </a:rPr>
              <a:t>Deliverable #1: Priority Climate Action Plan (PCAP) – March 1, 2024</a:t>
            </a:r>
          </a:p>
          <a:p>
            <a:pPr lvl="1"/>
            <a:r>
              <a:rPr lang="en-US" sz="2200" dirty="0">
                <a:solidFill>
                  <a:schemeClr val="tx2"/>
                </a:solidFill>
                <a:latin typeface="Lato" panose="020F0502020204030203" pitchFamily="34" charset="0"/>
              </a:rPr>
              <a:t>GHG inventory and quantified GHG reduction measures</a:t>
            </a:r>
          </a:p>
          <a:p>
            <a:pPr lvl="1"/>
            <a:r>
              <a:rPr lang="en-US" sz="2200" dirty="0">
                <a:solidFill>
                  <a:schemeClr val="tx2"/>
                </a:solidFill>
                <a:latin typeface="Lato" panose="020F0502020204030203" pitchFamily="34" charset="0"/>
              </a:rPr>
              <a:t>Low-income and disadvantaged communities’ benefits analysis</a:t>
            </a:r>
          </a:p>
          <a:p>
            <a:pPr lvl="1"/>
            <a:r>
              <a:rPr lang="en-US" sz="2200" dirty="0">
                <a:solidFill>
                  <a:schemeClr val="tx2"/>
                </a:solidFill>
                <a:latin typeface="Lato" panose="020F0502020204030203" pitchFamily="34" charset="0"/>
              </a:rPr>
              <a:t>Review of authority to implement</a:t>
            </a:r>
          </a:p>
          <a:p>
            <a:pPr marL="914400" lvl="2" indent="0">
              <a:buNone/>
            </a:pPr>
            <a:endParaRPr lang="en-US" sz="2200" dirty="0">
              <a:solidFill>
                <a:schemeClr val="tx2"/>
              </a:solidFill>
              <a:latin typeface="Lato" panose="020F0502020204030203" pitchFamily="34" charset="0"/>
            </a:endParaRPr>
          </a:p>
          <a:p>
            <a:pPr marL="0" indent="0">
              <a:buNone/>
            </a:pPr>
            <a:r>
              <a:rPr lang="en-US" sz="2400" u="sng" dirty="0">
                <a:solidFill>
                  <a:schemeClr val="tx2"/>
                </a:solidFill>
                <a:latin typeface="Lato" panose="020F0502020204030203" pitchFamily="34" charset="0"/>
              </a:rPr>
              <a:t>Deliverable #2: Comprehensive Climate Action Plan (CCAP) – Summer 2025</a:t>
            </a:r>
          </a:p>
          <a:p>
            <a:pPr lvl="1"/>
            <a:r>
              <a:rPr lang="en-US" sz="2200" dirty="0">
                <a:solidFill>
                  <a:schemeClr val="tx2"/>
                </a:solidFill>
                <a:latin typeface="Lato" panose="020F0502020204030203" pitchFamily="34" charset="0"/>
              </a:rPr>
              <a:t>GHG emissions projections, reduction targets, and reduction measures</a:t>
            </a:r>
          </a:p>
          <a:p>
            <a:pPr lvl="1"/>
            <a:r>
              <a:rPr lang="en-US" sz="2200" dirty="0">
                <a:solidFill>
                  <a:schemeClr val="tx2"/>
                </a:solidFill>
                <a:latin typeface="Lato" panose="020F0502020204030203" pitchFamily="34" charset="0"/>
              </a:rPr>
              <a:t>Benefits analysis for full geographic scope and population covered by the plan</a:t>
            </a:r>
          </a:p>
          <a:p>
            <a:pPr lvl="1"/>
            <a:r>
              <a:rPr lang="en-US" sz="2200" dirty="0">
                <a:solidFill>
                  <a:schemeClr val="tx2"/>
                </a:solidFill>
                <a:latin typeface="Lato" panose="020F0502020204030203" pitchFamily="34" charset="0"/>
              </a:rPr>
              <a:t>Low-income communities benefit and workforce analysis</a:t>
            </a:r>
          </a:p>
          <a:p>
            <a:pPr lvl="1"/>
            <a:r>
              <a:rPr lang="en-US" sz="2200" dirty="0">
                <a:solidFill>
                  <a:schemeClr val="tx2"/>
                </a:solidFill>
                <a:latin typeface="Lato" panose="020F0502020204030203" pitchFamily="34" charset="0"/>
              </a:rPr>
              <a:t>Plan to leverage other federal funding</a:t>
            </a:r>
          </a:p>
          <a:p>
            <a:pPr lvl="2"/>
            <a:endParaRPr lang="en-US" sz="2200" dirty="0">
              <a:solidFill>
                <a:schemeClr val="tx2"/>
              </a:solidFill>
              <a:latin typeface="Lato" panose="020F0502020204030203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400" u="sng" dirty="0">
                <a:solidFill>
                  <a:schemeClr val="tx2"/>
                </a:solidFill>
                <a:latin typeface="Lato" panose="020F0502020204030203" pitchFamily="34" charset="0"/>
              </a:rPr>
              <a:t>Deliverable #3: Final Report – Summer 2027</a:t>
            </a:r>
          </a:p>
          <a:p>
            <a:pPr lvl="1"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  <a:latin typeface="Lato" panose="020F0502020204030203" pitchFamily="34" charset="0"/>
              </a:rPr>
              <a:t>Report on progress towards GHG reduction and next steps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53C9DE-DAAF-4EB8-B719-E01DA0F9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7026" y="64521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E33884-4D56-43DE-8C3B-45475C2919D2}" type="slidenum">
              <a:rPr lang="en-US" smtClean="0">
                <a:solidFill>
                  <a:schemeClr val="tx1">
                    <a:lumMod val="50000"/>
                  </a:schemeClr>
                </a:solidFill>
              </a:rPr>
              <a:pPr/>
              <a:t>31</a:t>
            </a:fld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36AB8D95-F6D6-A25A-C406-3866DE42CA50}"/>
              </a:ext>
            </a:extLst>
          </p:cNvPr>
          <p:cNvSpPr txBox="1">
            <a:spLocks/>
          </p:cNvSpPr>
          <p:nvPr/>
        </p:nvSpPr>
        <p:spPr>
          <a:xfrm>
            <a:off x="1704108" y="6356350"/>
            <a:ext cx="4391891" cy="3930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EV Infrastructure Planning &amp; Economic Development</a:t>
            </a:r>
          </a:p>
        </p:txBody>
      </p:sp>
    </p:spTree>
    <p:extLst>
      <p:ext uri="{BB962C8B-B14F-4D97-AF65-F5344CB8AC3E}">
        <p14:creationId xmlns:p14="http://schemas.microsoft.com/office/powerpoint/2010/main" val="40923983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23106-EFF0-4520-B305-A9C4889E2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078" y="-8399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Raleway" pitchFamily="2" charset="0"/>
              </a:rPr>
              <a:t>Next Steps - Planning Grants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53C9DE-DAAF-4EB8-B719-E01DA0F9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9200" y="64420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E33884-4D56-43DE-8C3B-45475C2919D2}" type="slidenum">
              <a:rPr lang="en-US" smtClean="0">
                <a:solidFill>
                  <a:schemeClr val="tx1">
                    <a:lumMod val="50000"/>
                  </a:schemeClr>
                </a:solidFill>
              </a:rPr>
              <a:pPr/>
              <a:t>32</a:t>
            </a:fld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307F811F-554E-9EF6-0C2C-C7D3CAC25597}"/>
              </a:ext>
            </a:extLst>
          </p:cNvPr>
          <p:cNvSpPr txBox="1">
            <a:spLocks/>
          </p:cNvSpPr>
          <p:nvPr/>
        </p:nvSpPr>
        <p:spPr>
          <a:xfrm>
            <a:off x="1704108" y="6356350"/>
            <a:ext cx="43918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EV Infrastructure Planning &amp; Economic Development</a:t>
            </a: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CF5AF6E4-566A-319F-F3F6-3416DC7DCB9C}"/>
              </a:ext>
            </a:extLst>
          </p:cNvPr>
          <p:cNvSpPr txBox="1">
            <a:spLocks/>
          </p:cNvSpPr>
          <p:nvPr/>
        </p:nvSpPr>
        <p:spPr>
          <a:xfrm>
            <a:off x="474028" y="1479089"/>
            <a:ext cx="11253186" cy="385697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tx2"/>
                </a:solidFill>
                <a:latin typeface="Lato" panose="020F0502020204030203" pitchFamily="34" charset="0"/>
              </a:rPr>
              <a:t>Development of the Dallas-Fort Worth (DFW) Climate Action Plan (CAP) will begin in Summer 2023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2"/>
                </a:solidFill>
                <a:latin typeface="Lato" panose="020F0502020204030203" pitchFamily="34" charset="0"/>
              </a:rPr>
              <a:t>NCTCOG will host a working group of local governments to develop the DFW CAP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2"/>
                </a:solidFill>
                <a:latin typeface="Lato" panose="020F0502020204030203" pitchFamily="34" charset="0"/>
              </a:rPr>
              <a:t>Information about the CPRG Implementation Grants will be released in Summer 2023 </a:t>
            </a:r>
          </a:p>
          <a:p>
            <a:endParaRPr lang="en-US" sz="2400" b="0" dirty="0">
              <a:solidFill>
                <a:schemeClr val="tx2"/>
              </a:solidFill>
              <a:latin typeface="Lato" panose="020F0502020204030203" pitchFamily="34" charset="0"/>
            </a:endParaRPr>
          </a:p>
          <a:p>
            <a:r>
              <a:rPr lang="en-US" b="0" dirty="0">
                <a:solidFill>
                  <a:schemeClr val="tx2"/>
                </a:solidFill>
                <a:latin typeface="Lato" panose="020F0502020204030203" pitchFamily="34" charset="0"/>
              </a:rPr>
              <a:t>Local governments interested in participating in the development of the DFW CAP should contact Savana Nance at </a:t>
            </a:r>
            <a:r>
              <a:rPr lang="en-US" b="0" dirty="0">
                <a:solidFill>
                  <a:srgbClr val="8EAADB"/>
                </a:solidFill>
                <a:latin typeface="Lato" panose="020F050202020403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snance@nctcog.</a:t>
            </a:r>
            <a:r>
              <a:rPr lang="en-US" b="0" dirty="0">
                <a:solidFill>
                  <a:schemeClr val="tx2"/>
                </a:solidFill>
                <a:latin typeface="Lato" panose="020F050202020403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org</a:t>
            </a:r>
            <a:endParaRPr lang="en-US" b="0" dirty="0">
              <a:solidFill>
                <a:schemeClr val="tx2"/>
              </a:solidFill>
              <a:latin typeface="Lato" panose="020F0502020204030203" pitchFamily="34" charset="0"/>
            </a:endParaRPr>
          </a:p>
          <a:p>
            <a:endParaRPr lang="en-US" sz="2400" b="0" u="sng" dirty="0">
              <a:solidFill>
                <a:schemeClr val="tx2"/>
              </a:solidFill>
              <a:latin typeface="Lato" panose="020F0502020204030203" pitchFamily="34" charset="0"/>
            </a:endParaRPr>
          </a:p>
          <a:p>
            <a:r>
              <a:rPr lang="en-US" sz="2400" b="0" dirty="0">
                <a:solidFill>
                  <a:schemeClr val="tx2"/>
                </a:solidFill>
                <a:latin typeface="Lato" panose="020F0502020204030203" pitchFamily="34" charset="0"/>
              </a:rPr>
              <a:t>Additional details are available at </a:t>
            </a:r>
            <a:r>
              <a:rPr lang="en-US" sz="2400" b="0" dirty="0">
                <a:solidFill>
                  <a:schemeClr val="tx2"/>
                </a:solidFill>
                <a:latin typeface="Lato" panose="020F050202020403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www.PublicInput.com/nctcog-cprg</a:t>
            </a:r>
            <a:r>
              <a:rPr lang="en-US" sz="2400" b="0" dirty="0">
                <a:solidFill>
                  <a:schemeClr val="tx2"/>
                </a:solidFill>
                <a:latin typeface="Lato" panose="020F0502020204030203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1320236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23106-EFF0-4520-B305-A9C4889E2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078" y="-8399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Raleway" pitchFamily="2" charset="0"/>
              </a:rPr>
              <a:t>Charging As A Destination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53C9DE-DAAF-4EB8-B719-E01DA0F9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9200" y="64420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E33884-4D56-43DE-8C3B-45475C2919D2}" type="slidenum">
              <a:rPr lang="en-US" smtClean="0">
                <a:solidFill>
                  <a:schemeClr val="tx1">
                    <a:lumMod val="50000"/>
                  </a:schemeClr>
                </a:solidFill>
              </a:rPr>
              <a:pPr/>
              <a:t>33</a:t>
            </a:fld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307F811F-554E-9EF6-0C2C-C7D3CAC25597}"/>
              </a:ext>
            </a:extLst>
          </p:cNvPr>
          <p:cNvSpPr txBox="1">
            <a:spLocks/>
          </p:cNvSpPr>
          <p:nvPr/>
        </p:nvSpPr>
        <p:spPr>
          <a:xfrm>
            <a:off x="1704108" y="6356350"/>
            <a:ext cx="43918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EV Infrastructure Planning &amp; Economic Development</a:t>
            </a: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CF5AF6E4-566A-319F-F3F6-3416DC7DCB9C}"/>
              </a:ext>
            </a:extLst>
          </p:cNvPr>
          <p:cNvSpPr txBox="1">
            <a:spLocks/>
          </p:cNvSpPr>
          <p:nvPr/>
        </p:nvSpPr>
        <p:spPr>
          <a:xfrm>
            <a:off x="493078" y="1374377"/>
            <a:ext cx="11253186" cy="497497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b="0" dirty="0">
                <a:solidFill>
                  <a:schemeClr val="tx2"/>
                </a:solidFill>
                <a:latin typeface="Lato" panose="020F0502020204030203" pitchFamily="34" charset="0"/>
              </a:rPr>
              <a:t>Road trip anyone?  Will your town be ready?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200" b="0" dirty="0">
              <a:solidFill>
                <a:schemeClr val="tx2"/>
              </a:solidFill>
              <a:latin typeface="Lato" panose="020F0502020204030203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b="0" dirty="0">
                <a:solidFill>
                  <a:schemeClr val="tx2"/>
                </a:solidFill>
                <a:latin typeface="Lato" panose="020F0502020204030203" pitchFamily="34" charset="0"/>
              </a:rPr>
              <a:t>EV drivers plan ahead for their charging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b="0" dirty="0">
                <a:solidFill>
                  <a:schemeClr val="tx2"/>
                </a:solidFill>
                <a:latin typeface="Lato" panose="020F0502020204030203" pitchFamily="34" charset="0"/>
              </a:rPr>
              <a:t>needs and are looking for fun things to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b="0" dirty="0">
                <a:solidFill>
                  <a:schemeClr val="tx2"/>
                </a:solidFill>
                <a:latin typeface="Lato" panose="020F0502020204030203" pitchFamily="34" charset="0"/>
              </a:rPr>
              <a:t>do while charging!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b="0" dirty="0">
                <a:solidFill>
                  <a:schemeClr val="tx2"/>
                </a:solidFill>
                <a:latin typeface="Lato" panose="020F0502020204030203" pitchFamily="34" charset="0"/>
              </a:rPr>
              <a:t>	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b="0" dirty="0">
                <a:solidFill>
                  <a:schemeClr val="tx2"/>
                </a:solidFill>
                <a:latin typeface="Lato" panose="020F0502020204030203" pitchFamily="34" charset="0"/>
              </a:rPr>
              <a:t>Break for 30 minutes to 2 hours – DCFC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2"/>
                </a:solidFill>
                <a:latin typeface="Lato" panose="020F0502020204030203" pitchFamily="34" charset="0"/>
              </a:rPr>
              <a:t>Restaurants, movie, shopping, parks, rest stops,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0" dirty="0">
                <a:solidFill>
                  <a:schemeClr val="tx2"/>
                </a:solidFill>
                <a:latin typeface="Lato" panose="020F0502020204030203" pitchFamily="34" charset="0"/>
              </a:rPr>
              <a:t>	sports stadiums, museums, etc.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2"/>
                </a:solidFill>
                <a:latin typeface="Lato" panose="020F0502020204030203" pitchFamily="34" charset="0"/>
              </a:rPr>
              <a:t>Walking distance from charger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2"/>
                </a:solidFill>
                <a:latin typeface="Lato" panose="020F0502020204030203" pitchFamily="34" charset="0"/>
              </a:rPr>
              <a:t>Level 2 chargers work for a lot of these examples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200" b="0" dirty="0">
              <a:solidFill>
                <a:schemeClr val="tx2"/>
              </a:solidFill>
              <a:latin typeface="Lato" panose="020F0502020204030203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b="0" dirty="0">
                <a:solidFill>
                  <a:schemeClr val="tx2"/>
                </a:solidFill>
                <a:latin typeface="Lato" panose="020F0502020204030203" pitchFamily="34" charset="0"/>
              </a:rPr>
              <a:t>Overnight – Level 2 Charger 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800" b="0" dirty="0">
                <a:solidFill>
                  <a:schemeClr val="tx2"/>
                </a:solidFill>
                <a:latin typeface="Lato" panose="020F0502020204030203" pitchFamily="34" charset="0"/>
              </a:rPr>
              <a:t>Hotels, campgrounds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57326BA-2C8F-D93F-F5A5-FEF09B5C7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9819" y="1197841"/>
            <a:ext cx="6056697" cy="515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4731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23106-EFF0-4520-B305-A9C4889E2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028" y="101686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Raleway" pitchFamily="2" charset="0"/>
              </a:rPr>
              <a:t>Charging As A Destination </a:t>
            </a:r>
            <a:br>
              <a:rPr lang="en-US" b="1" dirty="0">
                <a:solidFill>
                  <a:schemeClr val="tx1"/>
                </a:solidFill>
                <a:latin typeface="Raleway" pitchFamily="2" charset="0"/>
              </a:rPr>
            </a:br>
            <a:r>
              <a:rPr lang="en-US" b="1" dirty="0">
                <a:solidFill>
                  <a:schemeClr val="tx1"/>
                </a:solidFill>
                <a:latin typeface="Raleway" pitchFamily="2" charset="0"/>
              </a:rPr>
              <a:t>Resources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53C9DE-DAAF-4EB8-B719-E01DA0F9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9200" y="64420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E33884-4D56-43DE-8C3B-45475C2919D2}" type="slidenum">
              <a:rPr lang="en-US" smtClean="0">
                <a:solidFill>
                  <a:schemeClr val="tx1">
                    <a:lumMod val="50000"/>
                  </a:schemeClr>
                </a:solidFill>
              </a:rPr>
              <a:pPr/>
              <a:t>34</a:t>
            </a:fld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307F811F-554E-9EF6-0C2C-C7D3CAC25597}"/>
              </a:ext>
            </a:extLst>
          </p:cNvPr>
          <p:cNvSpPr txBox="1">
            <a:spLocks/>
          </p:cNvSpPr>
          <p:nvPr/>
        </p:nvSpPr>
        <p:spPr>
          <a:xfrm>
            <a:off x="1704108" y="6356350"/>
            <a:ext cx="43918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EV Infrastructure Planning &amp; Economic Development</a:t>
            </a: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CF5AF6E4-566A-319F-F3F6-3416DC7DCB9C}"/>
              </a:ext>
            </a:extLst>
          </p:cNvPr>
          <p:cNvSpPr txBox="1">
            <a:spLocks/>
          </p:cNvSpPr>
          <p:nvPr/>
        </p:nvSpPr>
        <p:spPr>
          <a:xfrm>
            <a:off x="469406" y="1704990"/>
            <a:ext cx="11253186" cy="44738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fr-FR" sz="2200" dirty="0">
                <a:solidFill>
                  <a:schemeClr val="tx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 Destination </a:t>
            </a:r>
            <a:r>
              <a:rPr lang="fr-FR" sz="2200" dirty="0" err="1">
                <a:solidFill>
                  <a:schemeClr val="tx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Charging</a:t>
            </a:r>
            <a:r>
              <a:rPr lang="fr-FR" sz="2200" dirty="0">
                <a:solidFill>
                  <a:schemeClr val="tx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| Consumer Avenue (transportationenergy.org)</a:t>
            </a:r>
            <a:endParaRPr lang="fr-FR" sz="2200" dirty="0">
              <a:solidFill>
                <a:schemeClr val="tx2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2200" dirty="0">
              <a:solidFill>
                <a:schemeClr val="tx2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Reports (transportationenergy.org)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b="0" i="0" dirty="0">
                <a:solidFill>
                  <a:schemeClr val="tx2"/>
                </a:solidFill>
                <a:effectLst/>
              </a:rPr>
              <a:t>The Transportation Energy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200" b="0" i="0" dirty="0">
                <a:solidFill>
                  <a:schemeClr val="tx2"/>
                </a:solidFill>
                <a:effectLst/>
              </a:rPr>
              <a:t>Institute is a non-advocacy research organization dedicated to studying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200" b="0" i="0" dirty="0">
                <a:solidFill>
                  <a:schemeClr val="tx2"/>
                </a:solidFill>
                <a:effectLst/>
              </a:rPr>
              <a:t>transportation-energy. 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2200" dirty="0">
              <a:solidFill>
                <a:schemeClr val="tx2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Rural EV Infrastructure Toolkit </a:t>
            </a:r>
            <a:r>
              <a:rPr lang="en-US" sz="2200" b="0" dirty="0">
                <a:solidFill>
                  <a:schemeClr val="tx2"/>
                </a:solidFill>
              </a:rPr>
              <a:t>– </a:t>
            </a:r>
            <a:r>
              <a:rPr lang="en-US" sz="2200" b="0" i="0" dirty="0">
                <a:solidFill>
                  <a:schemeClr val="tx2"/>
                </a:solidFill>
                <a:effectLst/>
              </a:rPr>
              <a:t>one-stop resource to help rural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200" b="0" i="0" dirty="0">
                <a:solidFill>
                  <a:schemeClr val="tx2"/>
                </a:solidFill>
                <a:effectLst/>
              </a:rPr>
              <a:t>communities scope, plan, and identify ways to fund EV-charging infrastructure 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2200" dirty="0">
              <a:solidFill>
                <a:schemeClr val="tx2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200" u="sng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Leveraging EV Charging Infrastructure to Make Your Community a Destination – YouTube</a:t>
            </a:r>
            <a:endParaRPr lang="en-US" sz="2200" u="sng" dirty="0">
              <a:solidFill>
                <a:schemeClr val="tx2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2200" b="0" dirty="0">
              <a:solidFill>
                <a:schemeClr val="tx2"/>
              </a:solidFill>
              <a:hlinkClick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Alternative Fuels Data Center: Alternative Fueling Station Locator (energy.gov)</a:t>
            </a:r>
            <a:endParaRPr lang="en-US" sz="2200" b="0" i="0" dirty="0">
              <a:solidFill>
                <a:schemeClr val="tx2"/>
              </a:solidFill>
              <a:effectLst/>
            </a:endParaRPr>
          </a:p>
          <a:p>
            <a:endParaRPr lang="en-US" b="0" dirty="0">
              <a:solidFill>
                <a:schemeClr val="tx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C111EA-FADC-3FF9-0E87-C8FE6D6B93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27489" y="1193639"/>
            <a:ext cx="2679188" cy="347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3255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23106-EFF0-4520-B305-A9C4889E2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028" y="101686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Raleway" pitchFamily="2" charset="0"/>
              </a:rPr>
              <a:t>EV Infrastructure Workforce Needs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53C9DE-DAAF-4EB8-B719-E01DA0F9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9200" y="64420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E33884-4D56-43DE-8C3B-45475C2919D2}" type="slidenum">
              <a:rPr lang="en-US" smtClean="0">
                <a:solidFill>
                  <a:schemeClr val="tx1">
                    <a:lumMod val="50000"/>
                  </a:schemeClr>
                </a:solidFill>
              </a:rPr>
              <a:pPr/>
              <a:t>35</a:t>
            </a:fld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307F811F-554E-9EF6-0C2C-C7D3CAC25597}"/>
              </a:ext>
            </a:extLst>
          </p:cNvPr>
          <p:cNvSpPr txBox="1">
            <a:spLocks/>
          </p:cNvSpPr>
          <p:nvPr/>
        </p:nvSpPr>
        <p:spPr>
          <a:xfrm>
            <a:off x="1704108" y="6356350"/>
            <a:ext cx="43918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EV Infrastructure Planning &amp; Economic Development</a:t>
            </a: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CF5AF6E4-566A-319F-F3F6-3416DC7DCB9C}"/>
              </a:ext>
            </a:extLst>
          </p:cNvPr>
          <p:cNvSpPr txBox="1">
            <a:spLocks/>
          </p:cNvSpPr>
          <p:nvPr/>
        </p:nvSpPr>
        <p:spPr>
          <a:xfrm>
            <a:off x="496040" y="1500803"/>
            <a:ext cx="11253186" cy="42075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b="0" dirty="0">
                <a:solidFill>
                  <a:schemeClr val="tx2"/>
                </a:solidFill>
              </a:rPr>
              <a:t>Increased demand for EV infrastructure electricians and technicians anticipated</a:t>
            </a:r>
            <a:endParaRPr lang="en-US" sz="2200" b="0" i="0" dirty="0">
              <a:solidFill>
                <a:schemeClr val="tx2"/>
              </a:solidFill>
              <a:effectLst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200" b="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b="0" i="0" dirty="0">
                <a:solidFill>
                  <a:schemeClr val="tx2"/>
                </a:solidFill>
                <a:effectLst/>
              </a:rPr>
              <a:t>Availability and reliability requires adequate local workforce</a:t>
            </a:r>
            <a:endParaRPr lang="en-US" sz="2200" b="0" dirty="0">
              <a:solidFill>
                <a:schemeClr val="tx2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200" b="0" i="0" dirty="0">
                <a:solidFill>
                  <a:schemeClr val="tx2"/>
                </a:solidFill>
                <a:effectLst/>
              </a:rPr>
              <a:t>Deployment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200" b="0" i="0" dirty="0">
                <a:solidFill>
                  <a:schemeClr val="tx2"/>
                </a:solidFill>
                <a:effectLst/>
              </a:rPr>
              <a:t>Ongoing maintenance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200" b="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b="0" dirty="0">
                <a:solidFill>
                  <a:schemeClr val="tx2"/>
                </a:solidFill>
              </a:rPr>
              <a:t>Opportunity for local community colleges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200" b="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b="0" dirty="0">
                <a:solidFill>
                  <a:schemeClr val="tx2"/>
                </a:solidFill>
              </a:rPr>
              <a:t>Training - </a:t>
            </a:r>
            <a:r>
              <a:rPr lang="en-US" sz="2200" b="0" dirty="0">
                <a:solidFill>
                  <a:schemeClr val="tx2"/>
                </a:solidFill>
                <a:effectLst/>
                <a:ea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Electric Vehicle Infrastructure Training Program (EVITP) certification </a:t>
            </a:r>
            <a:endParaRPr lang="en-US" sz="2200" b="0" dirty="0">
              <a:solidFill>
                <a:schemeClr val="tx2"/>
              </a:solidFill>
              <a:effectLst/>
              <a:ea typeface="Calibri" panose="020F050202020403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200" b="0" dirty="0">
                <a:solidFill>
                  <a:schemeClr val="tx2"/>
                </a:solidFill>
              </a:rPr>
              <a:t>M</a:t>
            </a:r>
            <a:r>
              <a:rPr lang="en-US" sz="2200" b="0" i="0" dirty="0">
                <a:solidFill>
                  <a:schemeClr val="tx2"/>
                </a:solidFill>
                <a:effectLst/>
              </a:rPr>
              <a:t>ust be a state licensed or certified electrician </a:t>
            </a:r>
            <a:r>
              <a:rPr lang="en-US" sz="2200" b="0" dirty="0">
                <a:solidFill>
                  <a:schemeClr val="tx2"/>
                </a:solidFill>
              </a:rPr>
              <a:t>	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200" b="0" dirty="0">
                <a:solidFill>
                  <a:schemeClr val="tx2"/>
                </a:solidFill>
              </a:rPr>
              <a:t>Technical installation curriculum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200" b="0" dirty="0">
                <a:solidFill>
                  <a:schemeClr val="tx2"/>
                </a:solidFill>
              </a:rPr>
              <a:t>Developed in collaboration with industry</a:t>
            </a:r>
          </a:p>
        </p:txBody>
      </p:sp>
    </p:spTree>
    <p:extLst>
      <p:ext uri="{BB962C8B-B14F-4D97-AF65-F5344CB8AC3E}">
        <p14:creationId xmlns:p14="http://schemas.microsoft.com/office/powerpoint/2010/main" val="42653578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23106-EFF0-4520-B305-A9C4889E2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786" y="50800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Raleway" pitchFamily="2" charset="0"/>
              </a:rPr>
              <a:t>Funding for Vehicles and Infrastructure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53C9DE-DAAF-4EB8-B719-E01DA0F9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9200" y="64420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E33884-4D56-43DE-8C3B-45475C2919D2}" type="slidenum">
              <a:rPr lang="en-US" smtClean="0">
                <a:solidFill>
                  <a:schemeClr val="tx1">
                    <a:lumMod val="50000"/>
                  </a:schemeClr>
                </a:solidFill>
              </a:rPr>
              <a:pPr/>
              <a:t>36</a:t>
            </a:fld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307F811F-554E-9EF6-0C2C-C7D3CAC25597}"/>
              </a:ext>
            </a:extLst>
          </p:cNvPr>
          <p:cNvSpPr txBox="1">
            <a:spLocks/>
          </p:cNvSpPr>
          <p:nvPr/>
        </p:nvSpPr>
        <p:spPr>
          <a:xfrm>
            <a:off x="1704109" y="6374839"/>
            <a:ext cx="43918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EV Infrastructure Planning &amp; Economic Development</a:t>
            </a: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CF5AF6E4-566A-319F-F3F6-3416DC7DCB9C}"/>
              </a:ext>
            </a:extLst>
          </p:cNvPr>
          <p:cNvSpPr txBox="1">
            <a:spLocks/>
          </p:cNvSpPr>
          <p:nvPr/>
        </p:nvSpPr>
        <p:spPr>
          <a:xfrm>
            <a:off x="474028" y="1479089"/>
            <a:ext cx="11253186" cy="3856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b="0" dirty="0">
              <a:solidFill>
                <a:schemeClr val="tx2"/>
              </a:solidFill>
              <a:latin typeface="Lato" panose="020F050202020403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B08A83-D7A2-4FD0-631C-506A214F60F0}"/>
              </a:ext>
            </a:extLst>
          </p:cNvPr>
          <p:cNvSpPr txBox="1"/>
          <p:nvPr/>
        </p:nvSpPr>
        <p:spPr>
          <a:xfrm>
            <a:off x="464786" y="1479089"/>
            <a:ext cx="1055554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>
              <a:solidFill>
                <a:srgbClr val="8EAADB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8EAADB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8EAADB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8EAADB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8EAADB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8EAADB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8EAADB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8EAADB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8EAADB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8EAADB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8EAADB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8EAADB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8EAADB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8EAADB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8EAADB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r>
              <a:rPr lang="en-US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www.nctcog.org/aqfunding</a:t>
            </a:r>
            <a:endParaRPr lang="en-US" dirty="0">
              <a:solidFill>
                <a:srgbClr val="0070C0"/>
              </a:solidFill>
            </a:endParaRPr>
          </a:p>
          <a:p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25739E8-0063-C981-9BCF-F154D9119B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6554997"/>
              </p:ext>
            </p:extLst>
          </p:nvPr>
        </p:nvGraphicFramePr>
        <p:xfrm>
          <a:off x="612559" y="1521933"/>
          <a:ext cx="10901779" cy="4432661"/>
        </p:xfrm>
        <a:graphic>
          <a:graphicData uri="http://schemas.openxmlformats.org/drawingml/2006/table">
            <a:tbl>
              <a:tblPr/>
              <a:tblGrid>
                <a:gridCol w="2725444">
                  <a:extLst>
                    <a:ext uri="{9D8B030D-6E8A-4147-A177-3AD203B41FA5}">
                      <a16:colId xmlns:a16="http://schemas.microsoft.com/office/drawing/2014/main" val="1535577051"/>
                    </a:ext>
                  </a:extLst>
                </a:gridCol>
                <a:gridCol w="2902999">
                  <a:extLst>
                    <a:ext uri="{9D8B030D-6E8A-4147-A177-3AD203B41FA5}">
                      <a16:colId xmlns:a16="http://schemas.microsoft.com/office/drawing/2014/main" val="1351143774"/>
                    </a:ext>
                  </a:extLst>
                </a:gridCol>
                <a:gridCol w="2547891">
                  <a:extLst>
                    <a:ext uri="{9D8B030D-6E8A-4147-A177-3AD203B41FA5}">
                      <a16:colId xmlns:a16="http://schemas.microsoft.com/office/drawing/2014/main" val="2130090539"/>
                    </a:ext>
                  </a:extLst>
                </a:gridCol>
                <a:gridCol w="2725445">
                  <a:extLst>
                    <a:ext uri="{9D8B030D-6E8A-4147-A177-3AD203B41FA5}">
                      <a16:colId xmlns:a16="http://schemas.microsoft.com/office/drawing/2014/main" val="3266268482"/>
                    </a:ext>
                  </a:extLst>
                </a:gridCol>
              </a:tblGrid>
              <a:tr h="212855">
                <a:tc>
                  <a:txBody>
                    <a:bodyPr/>
                    <a:lstStyle/>
                    <a:p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Program/Incentive</a:t>
                      </a:r>
                      <a:endParaRPr lang="en-US" sz="140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21627" marR="21627" marT="21627" marB="216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Eligible Activities</a:t>
                      </a:r>
                      <a:endParaRPr lang="en-US" sz="140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21627" marR="21627" marT="21627" marB="216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Funding Amount</a:t>
                      </a:r>
                      <a:endParaRPr lang="en-US" sz="140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21627" marR="21627" marT="21627" marB="216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Deadline to Apply</a:t>
                      </a:r>
                      <a:endParaRPr lang="en-US" sz="140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21627" marR="21627" marT="21627" marB="216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7750538"/>
                  </a:ext>
                </a:extLst>
              </a:tr>
              <a:tr h="431363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Alternative Fuel Infrastructure Tax Credit</a:t>
                      </a:r>
                      <a:endParaRPr lang="en-US" sz="140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21627" marR="21627" marT="21627" marB="216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Purchase of qualified residential fueling equipment, such as EV charging infrastructure</a:t>
                      </a:r>
                    </a:p>
                  </a:txBody>
                  <a:tcPr marL="21627" marR="21627" marT="21627" marB="216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Up to $1,000 tax credit</a:t>
                      </a:r>
                    </a:p>
                  </a:txBody>
                  <a:tcPr marL="21627" marR="21627" marT="21627" marB="216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December 31, 2032</a:t>
                      </a:r>
                    </a:p>
                  </a:txBody>
                  <a:tcPr marL="21627" marR="21627" marT="21627" marB="216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4993036"/>
                  </a:ext>
                </a:extLst>
              </a:tr>
              <a:tr h="479395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Electric Vehicle (EV) and Fuel Cell Electric Vehicle (FCEV) Tax Credit</a:t>
                      </a:r>
                      <a:r>
                        <a:rPr lang="en-US" sz="140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*</a:t>
                      </a:r>
                    </a:p>
                  </a:txBody>
                  <a:tcPr marL="21627" marR="21627" marT="21627" marB="216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New EV, PHEV, or FCEV with a GVWR of 14,000 lbs. or less with final assembly in North America</a:t>
                      </a:r>
                    </a:p>
                  </a:txBody>
                  <a:tcPr marL="21627" marR="21627" marT="21627" marB="216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$2,500 - $7,500 tax credit</a:t>
                      </a:r>
                    </a:p>
                  </a:txBody>
                  <a:tcPr marL="21627" marR="21627" marT="21627" marB="216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No Deadline</a:t>
                      </a:r>
                      <a:br>
                        <a:rPr lang="en-US" sz="140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</a:br>
                      <a:r>
                        <a:rPr lang="en-US" sz="140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</a:p>
                  </a:txBody>
                  <a:tcPr marL="21627" marR="21627" marT="21627" marB="216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1028654"/>
                  </a:ext>
                </a:extLst>
              </a:tr>
              <a:tr h="546017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Previously Owned Clean Vehicle Credit</a:t>
                      </a:r>
                      <a:r>
                        <a:rPr lang="en-US" sz="140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*</a:t>
                      </a:r>
                    </a:p>
                  </a:txBody>
                  <a:tcPr marL="21627" marR="21627" marT="21627" marB="216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Used EV, PHEV, or FCEV with a GVWR of 14,000 lbs. or less</a:t>
                      </a:r>
                    </a:p>
                  </a:txBody>
                  <a:tcPr marL="21627" marR="21627" marT="21627" marB="216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Up to $4,000 tax credit</a:t>
                      </a:r>
                    </a:p>
                  </a:txBody>
                  <a:tcPr marL="21627" marR="21627" marT="21627" marB="216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No Deadline</a:t>
                      </a:r>
                    </a:p>
                  </a:txBody>
                  <a:tcPr marL="21627" marR="21627" marT="21627" marB="216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6993031"/>
                  </a:ext>
                </a:extLst>
              </a:tr>
              <a:tr h="344308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Light-Duty Motor Vehicle Purchase or Lease Incentive Program</a:t>
                      </a:r>
                      <a:r>
                        <a:rPr lang="en-US" sz="140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*</a:t>
                      </a:r>
                    </a:p>
                  </a:txBody>
                  <a:tcPr marL="21627" marR="21627" marT="21627" marB="216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New purchase or lease of a light-duty EV, PHEV, or FCEV</a:t>
                      </a:r>
                    </a:p>
                  </a:txBody>
                  <a:tcPr marL="21627" marR="21627" marT="21627" marB="216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Up to $2,500</a:t>
                      </a:r>
                    </a:p>
                  </a:txBody>
                  <a:tcPr marL="21627" marR="21627" marT="21627" marB="216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Available on a first-come, first-served basis starting September 1 of each odd-numbered year</a:t>
                      </a:r>
                    </a:p>
                  </a:txBody>
                  <a:tcPr marL="21627" marR="21627" marT="21627" marB="216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0372796"/>
                  </a:ext>
                </a:extLst>
              </a:tr>
              <a:tr h="420903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GreenSense Incentive Program</a:t>
                      </a:r>
                      <a:r>
                        <a:rPr lang="en-US" sz="140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*</a:t>
                      </a:r>
                      <a:br>
                        <a:rPr lang="en-US" sz="140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</a:br>
                      <a:r>
                        <a:rPr lang="en-US" sz="1400" b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for Denton Municipal Electric (DME) customers</a:t>
                      </a:r>
                      <a:endParaRPr lang="en-US" sz="140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21627" marR="21627" marT="21627" marB="216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EVs and PHEVs</a:t>
                      </a:r>
                    </a:p>
                  </a:txBody>
                  <a:tcPr marL="21627" marR="21627" marT="21627" marB="216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$300</a:t>
                      </a:r>
                    </a:p>
                  </a:txBody>
                  <a:tcPr marL="21627" marR="21627" marT="21627" marB="216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No Deadline</a:t>
                      </a:r>
                    </a:p>
                  </a:txBody>
                  <a:tcPr marL="21627" marR="21627" marT="21627" marB="216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7171114"/>
                  </a:ext>
                </a:extLst>
              </a:tr>
              <a:tr h="71259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United Cooperative Services Rebates</a:t>
                      </a:r>
                      <a:r>
                        <a:rPr lang="en-US" sz="140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br>
                        <a:rPr lang="en-US" sz="140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</a:br>
                      <a:r>
                        <a:rPr lang="en-US" sz="140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for United Cooperative Services customers</a:t>
                      </a:r>
                    </a:p>
                  </a:txBody>
                  <a:tcPr marL="21627" marR="21627" marT="21627" marB="216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Electric vehicle charger</a:t>
                      </a:r>
                    </a:p>
                  </a:txBody>
                  <a:tcPr marL="21627" marR="21627" marT="21627" marB="216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50% up to $500 on a Level 2 (240 Volt) EV charger</a:t>
                      </a:r>
                    </a:p>
                  </a:txBody>
                  <a:tcPr marL="21627" marR="21627" marT="21627" marB="216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End of 2023 or until funds are depleted</a:t>
                      </a:r>
                    </a:p>
                  </a:txBody>
                  <a:tcPr marL="21627" marR="21627" marT="21627" marB="216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6619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58024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4B08A83-D7A2-4FD0-631C-506A214F60F0}"/>
              </a:ext>
            </a:extLst>
          </p:cNvPr>
          <p:cNvSpPr txBox="1"/>
          <p:nvPr/>
        </p:nvSpPr>
        <p:spPr>
          <a:xfrm>
            <a:off x="464786" y="1479089"/>
            <a:ext cx="1055554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>
              <a:solidFill>
                <a:srgbClr val="8EAADB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8EAADB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8EAADB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8EAADB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8EAADB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8EAADB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8EAADB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8EAADB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8EAADB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8EAADB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8EAADB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8EAADB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8EAADB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8EAADB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8EAADB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endParaRPr lang="en-US" dirty="0">
              <a:solidFill>
                <a:srgbClr val="0070C0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r>
              <a:rPr lang="en-US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www.nctcog.org/aqfunding</a:t>
            </a:r>
            <a:endParaRPr lang="en-US" dirty="0">
              <a:solidFill>
                <a:srgbClr val="0070C0"/>
              </a:solidFill>
            </a:endParaRP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923106-EFF0-4520-B305-A9C4889E2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786" y="-69018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Raleway" pitchFamily="2" charset="0"/>
              </a:rPr>
              <a:t>Funding for Infrastructure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53C9DE-DAAF-4EB8-B719-E01DA0F9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9200" y="64420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E33884-4D56-43DE-8C3B-45475C2919D2}" type="slidenum">
              <a:rPr lang="en-US" smtClean="0">
                <a:solidFill>
                  <a:schemeClr val="tx1">
                    <a:lumMod val="50000"/>
                  </a:schemeClr>
                </a:solidFill>
              </a:rPr>
              <a:pPr/>
              <a:t>37</a:t>
            </a:fld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307F811F-554E-9EF6-0C2C-C7D3CAC25597}"/>
              </a:ext>
            </a:extLst>
          </p:cNvPr>
          <p:cNvSpPr txBox="1">
            <a:spLocks/>
          </p:cNvSpPr>
          <p:nvPr/>
        </p:nvSpPr>
        <p:spPr>
          <a:xfrm>
            <a:off x="1659718" y="6391862"/>
            <a:ext cx="43918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EV Infrastructure Planning &amp; Economic Development</a:t>
            </a: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CF5AF6E4-566A-319F-F3F6-3416DC7DCB9C}"/>
              </a:ext>
            </a:extLst>
          </p:cNvPr>
          <p:cNvSpPr txBox="1">
            <a:spLocks/>
          </p:cNvSpPr>
          <p:nvPr/>
        </p:nvSpPr>
        <p:spPr>
          <a:xfrm>
            <a:off x="474028" y="1479089"/>
            <a:ext cx="11253186" cy="3856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b="0" dirty="0">
              <a:solidFill>
                <a:schemeClr val="tx2"/>
              </a:solidFill>
              <a:latin typeface="Lato" panose="020F0502020204030203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02BD814-DDE4-0A60-AB6A-174DEE72FA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3751631"/>
              </p:ext>
            </p:extLst>
          </p:nvPr>
        </p:nvGraphicFramePr>
        <p:xfrm>
          <a:off x="292303" y="1089707"/>
          <a:ext cx="11557953" cy="4907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8534">
                  <a:extLst>
                    <a:ext uri="{9D8B030D-6E8A-4147-A177-3AD203B41FA5}">
                      <a16:colId xmlns:a16="http://schemas.microsoft.com/office/drawing/2014/main" val="2933260215"/>
                    </a:ext>
                  </a:extLst>
                </a:gridCol>
                <a:gridCol w="1319498">
                  <a:extLst>
                    <a:ext uri="{9D8B030D-6E8A-4147-A177-3AD203B41FA5}">
                      <a16:colId xmlns:a16="http://schemas.microsoft.com/office/drawing/2014/main" val="3023927198"/>
                    </a:ext>
                  </a:extLst>
                </a:gridCol>
                <a:gridCol w="1319498">
                  <a:extLst>
                    <a:ext uri="{9D8B030D-6E8A-4147-A177-3AD203B41FA5}">
                      <a16:colId xmlns:a16="http://schemas.microsoft.com/office/drawing/2014/main" val="2822605205"/>
                    </a:ext>
                  </a:extLst>
                </a:gridCol>
                <a:gridCol w="1682889">
                  <a:extLst>
                    <a:ext uri="{9D8B030D-6E8A-4147-A177-3AD203B41FA5}">
                      <a16:colId xmlns:a16="http://schemas.microsoft.com/office/drawing/2014/main" val="356806845"/>
                    </a:ext>
                  </a:extLst>
                </a:gridCol>
                <a:gridCol w="3189374">
                  <a:extLst>
                    <a:ext uri="{9D8B030D-6E8A-4147-A177-3AD203B41FA5}">
                      <a16:colId xmlns:a16="http://schemas.microsoft.com/office/drawing/2014/main" val="450879814"/>
                    </a:ext>
                  </a:extLst>
                </a:gridCol>
                <a:gridCol w="3288160">
                  <a:extLst>
                    <a:ext uri="{9D8B030D-6E8A-4147-A177-3AD203B41FA5}">
                      <a16:colId xmlns:a16="http://schemas.microsoft.com/office/drawing/2014/main" val="460044932"/>
                    </a:ext>
                  </a:extLst>
                </a:gridCol>
              </a:tblGrid>
              <a:tr h="4188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Funding Agency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Program 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Typical Schedule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Eligible Applicants 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Eligible Activities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Eligible Funding Levels 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1382945"/>
                  </a:ext>
                </a:extLst>
              </a:tr>
              <a:tr h="20942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USDA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sng" strike="noStrike" dirty="0">
                          <a:solidFill>
                            <a:schemeClr val="tx2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Rural Business Development Grants </a:t>
                      </a:r>
                      <a:endParaRPr lang="en-US" sz="1400" b="1" i="0" u="sng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Closed- Anticipated Opening Spring 2023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State and local governmental authorities, federally recognized tribes, nonprofit corporations, institutions of higher education, and rural cooperatives (if organized as a nonprofit corporation).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 EV charging stations can be funded through this grant if local small businesses can provide Letters of Support that state the charging stations will support job growth/retention</a:t>
                      </a:r>
                      <a:br>
                        <a:rPr lang="en-US" sz="1400" u="none" strike="noStrike" dirty="0">
                          <a:solidFill>
                            <a:schemeClr val="tx2"/>
                          </a:solidFill>
                          <a:effectLst/>
                        </a:rPr>
                      </a:br>
                      <a:br>
                        <a:rPr lang="en-US" sz="1400" u="none" strike="noStrike" dirty="0">
                          <a:solidFill>
                            <a:schemeClr val="tx2"/>
                          </a:solidFill>
                          <a:effectLst/>
                        </a:rPr>
                      </a:br>
                      <a:r>
                        <a:rPr lang="en-US" sz="1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There is no maximum grant amount; however, smaller requests are given higher priority. There is no cost sharing requirement. Opportunity grants are limited to up to 10 percent of the total Rural Business Development Grant annual funding.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9431207"/>
                  </a:ext>
                </a:extLst>
              </a:tr>
              <a:tr h="18848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TCEQ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sng" strike="noStrike" dirty="0">
                          <a:solidFill>
                            <a:schemeClr val="tx2"/>
                          </a:solidFill>
                          <a:effectLst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TERP Alternative Fueling Facilities Program</a:t>
                      </a:r>
                      <a:endParaRPr lang="en-US" sz="1400" b="1" i="0" u="sng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Closed; Expected Summer 2024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Public or private entities/individuals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 Funds new construction or the expansion of existing alternative or natural gas fueling facilities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Up to $400,000 for a compressed natural gas CNG or LNG project</a:t>
                      </a:r>
                      <a:br>
                        <a:rPr lang="en-US" sz="1400" u="none" strike="noStrike" dirty="0">
                          <a:solidFill>
                            <a:schemeClr val="tx2"/>
                          </a:solidFill>
                          <a:effectLst/>
                        </a:rPr>
                      </a:br>
                      <a:br>
                        <a:rPr lang="en-US" sz="1400" u="none" strike="noStrike" dirty="0">
                          <a:solidFill>
                            <a:schemeClr val="tx2"/>
                          </a:solidFill>
                          <a:effectLst/>
                        </a:rPr>
                      </a:br>
                      <a:r>
                        <a:rPr lang="en-US" sz="1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Up to $600,000 for a combined CNG and LNG project</a:t>
                      </a:r>
                      <a:br>
                        <a:rPr lang="en-US" sz="1400" u="none" strike="noStrike" dirty="0">
                          <a:solidFill>
                            <a:schemeClr val="tx2"/>
                          </a:solidFill>
                          <a:effectLst/>
                        </a:rPr>
                      </a:br>
                      <a:br>
                        <a:rPr lang="en-US" sz="1400" u="none" strike="noStrike" dirty="0">
                          <a:solidFill>
                            <a:schemeClr val="tx2"/>
                          </a:solidFill>
                          <a:effectLst/>
                        </a:rPr>
                      </a:br>
                      <a:r>
                        <a:rPr lang="en-US" sz="1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Up to 50% or maximum of $600,000, whichever is less, for fuels other than natural gas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8129506"/>
                  </a:ext>
                </a:extLst>
              </a:tr>
            </a:tbl>
          </a:graphicData>
        </a:graphic>
      </p:graphicFrame>
      <p:sp>
        <p:nvSpPr>
          <p:cNvPr id="9" name="TextBox 1">
            <a:extLst>
              <a:ext uri="{FF2B5EF4-FFF2-40B4-BE49-F238E27FC236}">
                <a16:creationId xmlns:a16="http://schemas.microsoft.com/office/drawing/2014/main" id="{90C437CB-907D-4B03-BCA2-081B41AFEF73}"/>
              </a:ext>
            </a:extLst>
          </p:cNvPr>
          <p:cNvSpPr txBox="1"/>
          <p:nvPr/>
        </p:nvSpPr>
        <p:spPr>
          <a:xfrm>
            <a:off x="7493000" y="8509000"/>
            <a:ext cx="184150" cy="265113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100"/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C2B751FE-AA12-4BBC-8BDA-CAC765DB9C88}"/>
              </a:ext>
            </a:extLst>
          </p:cNvPr>
          <p:cNvSpPr txBox="1"/>
          <p:nvPr/>
        </p:nvSpPr>
        <p:spPr>
          <a:xfrm>
            <a:off x="7493000" y="8509000"/>
            <a:ext cx="184150" cy="265113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29845833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ACD7C9B-C35A-4207-BEAC-9C5CC44DA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428" y="127318"/>
            <a:ext cx="11427824" cy="1200329"/>
          </a:xfr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tx1"/>
                </a:solidFill>
              </a:rPr>
              <a:t>Upcoming Projects Through </a:t>
            </a:r>
            <a:br>
              <a:rPr lang="en-US" sz="4000" b="1" dirty="0">
                <a:solidFill>
                  <a:schemeClr val="tx1"/>
                </a:solidFill>
              </a:rPr>
            </a:br>
            <a:r>
              <a:rPr lang="en-US" sz="4000" b="1" dirty="0">
                <a:solidFill>
                  <a:schemeClr val="tx1"/>
                </a:solidFill>
              </a:rPr>
              <a:t>US Department of Energy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03020937-96ED-4ABC-936D-C0236F0C114E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1597443" y="6365557"/>
            <a:ext cx="410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EV Infrastructure Planning &amp; Economic Development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C58CBFF-1199-47A8-B81B-6C6356A43442}"/>
              </a:ext>
            </a:extLst>
          </p:cNvPr>
          <p:cNvSpPr txBox="1">
            <a:spLocks/>
          </p:cNvSpPr>
          <p:nvPr/>
        </p:nvSpPr>
        <p:spPr>
          <a:xfrm>
            <a:off x="8947484" y="64712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7B4771B-AE04-41F8-8441-EC7D184086A2}" type="slidenum">
              <a:rPr lang="en-US" sz="1200" smtClean="0">
                <a:solidFill>
                  <a:schemeClr val="tx1"/>
                </a:solidFill>
              </a:rPr>
              <a:pPr algn="r"/>
              <a:t>38</a:t>
            </a:fld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56F810-7F06-06E5-52B2-27561AD62065}"/>
              </a:ext>
            </a:extLst>
          </p:cNvPr>
          <p:cNvSpPr txBox="1"/>
          <p:nvPr/>
        </p:nvSpPr>
        <p:spPr>
          <a:xfrm>
            <a:off x="86557" y="1509835"/>
            <a:ext cx="1160412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b="1" dirty="0">
                <a:solidFill>
                  <a:schemeClr val="tx2"/>
                </a:solidFill>
              </a:rPr>
              <a:t>Develop &amp; deploy EV charging station maintenance </a:t>
            </a:r>
            <a:r>
              <a:rPr lang="en-US" b="1" dirty="0">
                <a:solidFill>
                  <a:schemeClr val="tx2"/>
                </a:solidFill>
                <a:ea typeface="+mn-lt"/>
                <a:cs typeface="+mn-lt"/>
              </a:rPr>
              <a:t>training curriculum to support NEVI implementation</a:t>
            </a:r>
            <a:endParaRPr lang="en-US" b="1" dirty="0">
              <a:solidFill>
                <a:schemeClr val="tx2"/>
              </a:solidFill>
            </a:endParaRPr>
          </a:p>
          <a:p>
            <a:pPr lvl="2"/>
            <a:r>
              <a:rPr lang="en-US" dirty="0">
                <a:solidFill>
                  <a:schemeClr val="tx2"/>
                </a:solidFill>
              </a:rPr>
              <a:t>NCTCOG Role:  Replicate EV technician training developed by Louisiana’s Clean Cities Coalition in the DFW area, in collaboration w/community colleges &amp; will coordinate w/Workforce</a:t>
            </a:r>
            <a:endParaRPr lang="en-US" b="1" dirty="0">
              <a:solidFill>
                <a:schemeClr val="tx2"/>
              </a:solidFill>
            </a:endParaRPr>
          </a:p>
          <a:p>
            <a:pPr lvl="1"/>
            <a:endParaRPr lang="en-US" b="1" dirty="0">
              <a:solidFill>
                <a:schemeClr val="tx2"/>
              </a:solidFill>
            </a:endParaRPr>
          </a:p>
          <a:p>
            <a:pPr lvl="1"/>
            <a:r>
              <a:rPr lang="en-US" b="1" dirty="0">
                <a:solidFill>
                  <a:schemeClr val="tx2"/>
                </a:solidFill>
              </a:rPr>
              <a:t>ZEV infrastructure plan along Texas Triangle &amp; Interstate 10 Corridor - hydrogen</a:t>
            </a:r>
          </a:p>
          <a:p>
            <a:pPr lvl="2"/>
            <a:r>
              <a:rPr lang="en-US" dirty="0">
                <a:solidFill>
                  <a:schemeClr val="tx2"/>
                </a:solidFill>
              </a:rPr>
              <a:t>NCTCOG Role:  Support planning and stakeholder convening, ensure local needs integrated into plan</a:t>
            </a:r>
          </a:p>
          <a:p>
            <a:pPr lvl="2"/>
            <a:endParaRPr lang="en-US" b="1" dirty="0">
              <a:solidFill>
                <a:schemeClr val="tx2"/>
              </a:solidFill>
            </a:endParaRPr>
          </a:p>
          <a:p>
            <a:pPr lvl="1"/>
            <a:r>
              <a:rPr lang="en-US" b="1" dirty="0">
                <a:solidFill>
                  <a:schemeClr val="tx2"/>
                </a:solidFill>
              </a:rPr>
              <a:t>Develop &amp; deploy designation program to recognize cities that implement EV-friendly processes/rules</a:t>
            </a:r>
            <a:endParaRPr lang="en-US" b="1" dirty="0">
              <a:solidFill>
                <a:schemeClr val="tx2"/>
              </a:solidFill>
              <a:cs typeface="Calibri"/>
            </a:endParaRPr>
          </a:p>
          <a:p>
            <a:pPr lvl="2"/>
            <a:r>
              <a:rPr lang="en-US" dirty="0">
                <a:solidFill>
                  <a:schemeClr val="tx2"/>
                </a:solidFill>
              </a:rPr>
              <a:t>NCTCOG Role:  Guide local govts to establish best practices as set by a national designation/recognition program and receive the designation/recognition</a:t>
            </a:r>
          </a:p>
          <a:p>
            <a:pPr lvl="2"/>
            <a:endParaRPr lang="en-US" b="1" dirty="0">
              <a:solidFill>
                <a:schemeClr val="tx2"/>
              </a:solidFill>
            </a:endParaRPr>
          </a:p>
          <a:p>
            <a:pPr lvl="1"/>
            <a:r>
              <a:rPr lang="en-US" b="1" dirty="0">
                <a:solidFill>
                  <a:schemeClr val="tx2"/>
                </a:solidFill>
              </a:rPr>
              <a:t>Demonstrate electric/autonomous multimodal (UAS/delivery bot/surface vehicle) first- and last-mile deliveries to address demonstrated needs in ZIP code 76010</a:t>
            </a:r>
            <a:endParaRPr lang="en-US" b="1" dirty="0">
              <a:solidFill>
                <a:schemeClr val="tx2"/>
              </a:solidFill>
              <a:cs typeface="Calibri"/>
            </a:endParaRPr>
          </a:p>
          <a:p>
            <a:pPr lvl="2"/>
            <a:r>
              <a:rPr lang="en-US" dirty="0">
                <a:solidFill>
                  <a:schemeClr val="tx2"/>
                </a:solidFill>
              </a:rPr>
              <a:t>NCTCOG Role:  Assist in developing and evaluating performance metrics; guide development of best practice/replication guide and identify how successful projects can be replicated/scaled up beyond Arlington to the regional level</a:t>
            </a:r>
          </a:p>
        </p:txBody>
      </p:sp>
    </p:spTree>
    <p:extLst>
      <p:ext uri="{BB962C8B-B14F-4D97-AF65-F5344CB8AC3E}">
        <p14:creationId xmlns:p14="http://schemas.microsoft.com/office/powerpoint/2010/main" val="32455921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29332-13BC-4CA7-9392-E67257296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501" y="75777"/>
            <a:ext cx="3932237" cy="889782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00446A"/>
                </a:solidFill>
                <a:latin typeface="Raleway" pitchFamily="2" charset="0"/>
              </a:rPr>
              <a:t>Contact Us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3C4B8C-8468-4A29-91C4-B74248C4A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45730" y="6452146"/>
            <a:ext cx="2743200" cy="365125"/>
          </a:xfrm>
        </p:spPr>
        <p:txBody>
          <a:bodyPr/>
          <a:lstStyle/>
          <a:p>
            <a:fld id="{35E33884-4D56-43DE-8C3B-45475C2919D2}" type="slidenum">
              <a:rPr lang="en-US" smtClean="0"/>
              <a:t>39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C82B31-91DB-4AB9-B711-1C29CD5DF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2719" y="4293729"/>
            <a:ext cx="1633383" cy="17792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42BCC77-F16E-4607-9DEC-AF7FF8644B11}"/>
              </a:ext>
            </a:extLst>
          </p:cNvPr>
          <p:cNvSpPr txBox="1"/>
          <p:nvPr/>
        </p:nvSpPr>
        <p:spPr>
          <a:xfrm>
            <a:off x="5973169" y="4669273"/>
            <a:ext cx="36493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383838"/>
                </a:solidFill>
                <a:latin typeface="Lato" panose="020F0502020204030203" pitchFamily="34" charset="0"/>
              </a:rPr>
              <a:t>dfwcleancities.org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7BA9A5A-7840-4D46-BD99-6C1E5A7182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5780" y="4156488"/>
            <a:ext cx="573074" cy="573074"/>
          </a:xfrm>
          <a:prstGeom prst="rect">
            <a:avLst/>
          </a:prstGeom>
          <a:ln>
            <a:noFill/>
          </a:ln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01A77A3-836D-DDDB-5BE6-085ADD5A1E3C}"/>
              </a:ext>
            </a:extLst>
          </p:cNvPr>
          <p:cNvCxnSpPr>
            <a:cxnSpLocks/>
          </p:cNvCxnSpPr>
          <p:nvPr/>
        </p:nvCxnSpPr>
        <p:spPr>
          <a:xfrm>
            <a:off x="1194551" y="4001768"/>
            <a:ext cx="10211270" cy="8563"/>
          </a:xfrm>
          <a:prstGeom prst="line">
            <a:avLst/>
          </a:prstGeom>
          <a:ln w="127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8" name="Graphic 27" descr="Envelope outline">
            <a:extLst>
              <a:ext uri="{FF2B5EF4-FFF2-40B4-BE49-F238E27FC236}">
                <a16:creationId xmlns:a16="http://schemas.microsoft.com/office/drawing/2014/main" id="{9D3D1E79-50AD-5C25-764B-579FA683F8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11329" y="5041156"/>
            <a:ext cx="573074" cy="57307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1A6B0B8-7276-DA53-D1CC-1EBDF667792F}"/>
              </a:ext>
            </a:extLst>
          </p:cNvPr>
          <p:cNvSpPr txBox="1"/>
          <p:nvPr/>
        </p:nvSpPr>
        <p:spPr>
          <a:xfrm>
            <a:off x="5987620" y="5510084"/>
            <a:ext cx="36493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383838"/>
                </a:solidFill>
                <a:latin typeface="Lato" panose="020F0502020204030203" pitchFamily="34" charset="0"/>
              </a:rPr>
              <a:t>cleancities@nctcog.org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2A0215-7EB7-D8CE-37D0-075B03449D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5780" y="1318156"/>
            <a:ext cx="1268599" cy="12685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3A385D-B67F-66A9-CF0D-996ED1DB632D}"/>
              </a:ext>
            </a:extLst>
          </p:cNvPr>
          <p:cNvSpPr txBox="1"/>
          <p:nvPr/>
        </p:nvSpPr>
        <p:spPr>
          <a:xfrm>
            <a:off x="6249021" y="2552600"/>
            <a:ext cx="3906414" cy="114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accent3">
                    <a:lumMod val="50000"/>
                  </a:schemeClr>
                </a:solidFill>
                <a:latin typeface="Lato" panose="020F0502020204030203" pitchFamily="34" charset="0"/>
              </a:rPr>
              <a:t>Amy Hodges</a:t>
            </a:r>
          </a:p>
          <a:p>
            <a:pPr algn="ctr"/>
            <a:r>
              <a:rPr lang="en-US" sz="2200" dirty="0">
                <a:solidFill>
                  <a:schemeClr val="accent3">
                    <a:lumMod val="50000"/>
                  </a:schemeClr>
                </a:solidFill>
                <a:latin typeface="Lato" panose="020F0502020204030203" pitchFamily="34" charset="0"/>
              </a:rPr>
              <a:t>Principal Air Quality Planner</a:t>
            </a:r>
          </a:p>
          <a:p>
            <a:pPr algn="ctr"/>
            <a:r>
              <a:rPr lang="en-US" sz="2200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hlinkClick r:id="rId8"/>
              </a:rPr>
              <a:t>ahodges@nctcog.org</a:t>
            </a:r>
            <a:r>
              <a:rPr lang="en-US" sz="2200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</a:rPr>
              <a:t>	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C3D450F-B3F7-34EE-556F-C1D01AA837AB}"/>
              </a:ext>
            </a:extLst>
          </p:cNvPr>
          <p:cNvCxnSpPr>
            <a:cxnSpLocks/>
          </p:cNvCxnSpPr>
          <p:nvPr/>
        </p:nvCxnSpPr>
        <p:spPr>
          <a:xfrm>
            <a:off x="786179" y="4001768"/>
            <a:ext cx="10510065" cy="8563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F2DE170-A9D6-562B-1E63-6E719C60FA5E}"/>
              </a:ext>
            </a:extLst>
          </p:cNvPr>
          <p:cNvSpPr txBox="1"/>
          <p:nvPr/>
        </p:nvSpPr>
        <p:spPr>
          <a:xfrm>
            <a:off x="1066084" y="2549211"/>
            <a:ext cx="51332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accent3">
                    <a:lumMod val="50000"/>
                  </a:schemeClr>
                </a:solidFill>
                <a:latin typeface="Lato" panose="020F0502020204030203" pitchFamily="34" charset="0"/>
              </a:rPr>
              <a:t>Lori Clark</a:t>
            </a:r>
          </a:p>
          <a:p>
            <a:pPr algn="ctr"/>
            <a:r>
              <a:rPr lang="en-US" sz="2200" dirty="0">
                <a:solidFill>
                  <a:schemeClr val="accent3">
                    <a:lumMod val="50000"/>
                  </a:schemeClr>
                </a:solidFill>
                <a:latin typeface="Lato" panose="020F0502020204030203" pitchFamily="34" charset="0"/>
              </a:rPr>
              <a:t>Senior Program Manager &amp; </a:t>
            </a:r>
          </a:p>
          <a:p>
            <a:pPr algn="ctr"/>
            <a:r>
              <a:rPr lang="en-US" sz="2200" dirty="0">
                <a:solidFill>
                  <a:schemeClr val="accent3">
                    <a:lumMod val="50000"/>
                  </a:schemeClr>
                </a:solidFill>
                <a:latin typeface="Lato" panose="020F0502020204030203" pitchFamily="34" charset="0"/>
              </a:rPr>
              <a:t>DFWCC Director</a:t>
            </a:r>
          </a:p>
          <a:p>
            <a:pPr algn="ctr"/>
            <a:r>
              <a:rPr lang="en-US" sz="2200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hlinkClick r:id="rId9"/>
              </a:rPr>
              <a:t>lclark@nctcog.org</a:t>
            </a:r>
            <a:r>
              <a:rPr lang="en-US" sz="2200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</a:rPr>
              <a:t>	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ED7FB0-180B-EE02-869D-DA988CAD2B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8418" y="1319032"/>
            <a:ext cx="1268599" cy="126859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D12680D-C845-365C-0BF9-4D681C2B0FC9}"/>
              </a:ext>
            </a:extLst>
          </p:cNvPr>
          <p:cNvSpPr/>
          <p:nvPr/>
        </p:nvSpPr>
        <p:spPr>
          <a:xfrm>
            <a:off x="782919" y="5510084"/>
            <a:ext cx="1076770" cy="59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00E01BBF-7C5F-FC49-7E0A-3C96B8881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78518" y="6347426"/>
            <a:ext cx="4020945" cy="365125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EV Infrastructure Planning &amp; Economic Development</a:t>
            </a:r>
          </a:p>
        </p:txBody>
      </p:sp>
    </p:spTree>
    <p:extLst>
      <p:ext uri="{BB962C8B-B14F-4D97-AF65-F5344CB8AC3E}">
        <p14:creationId xmlns:p14="http://schemas.microsoft.com/office/powerpoint/2010/main" val="2263064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39D5A-BF6A-4599-9CE1-EFF550C1F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340" y="35345"/>
            <a:ext cx="10515600" cy="13255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002060"/>
                </a:solidFill>
                <a:latin typeface="Raleway" pitchFamily="2" charset="0"/>
              </a:rPr>
              <a:t>Clean Cities Portfolio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62870B-41D5-4A7A-A867-067B208F1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33884-4D56-43DE-8C3B-45475C2919D2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2F0B42-2DC9-46ED-FD57-7F71AA3D1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6328582"/>
            <a:ext cx="841321" cy="420660"/>
          </a:xfrm>
          <a:prstGeom prst="rect">
            <a:avLst/>
          </a:prstGeom>
        </p:spPr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44ABAC70-8439-5C53-50ED-EED4A4C2B0BF}"/>
              </a:ext>
            </a:extLst>
          </p:cNvPr>
          <p:cNvSpPr txBox="1">
            <a:spLocks/>
          </p:cNvSpPr>
          <p:nvPr/>
        </p:nvSpPr>
        <p:spPr>
          <a:xfrm>
            <a:off x="902202" y="4216401"/>
            <a:ext cx="1782233" cy="15536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>
                <a:solidFill>
                  <a:srgbClr val="4B4B4B"/>
                </a:solidFill>
                <a:latin typeface="Lato" panose="020F0502020204030203" pitchFamily="34" charset="0"/>
              </a:rPr>
              <a:t>Light-, Medium-, and Heavy-Duty Vehicles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9483367-BFDE-9D3D-221E-1A80C7214C73}"/>
              </a:ext>
            </a:extLst>
          </p:cNvPr>
          <p:cNvSpPr txBox="1">
            <a:spLocks/>
          </p:cNvSpPr>
          <p:nvPr/>
        </p:nvSpPr>
        <p:spPr>
          <a:xfrm>
            <a:off x="3602465" y="4216401"/>
            <a:ext cx="1930942" cy="15536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>
                <a:solidFill>
                  <a:srgbClr val="4B4B4B"/>
                </a:solidFill>
                <a:latin typeface="Lato" panose="020F0502020204030203" pitchFamily="34" charset="0"/>
              </a:rPr>
              <a:t>Alternative and Renewable Fuels and Infrastructure</a:t>
            </a:r>
          </a:p>
          <a:p>
            <a:pPr algn="ctr"/>
            <a:endParaRPr lang="en-US" sz="2000">
              <a:solidFill>
                <a:srgbClr val="4B4B4B"/>
              </a:solidFill>
              <a:latin typeface="Lato" panose="020F0502020204030203" pitchFamily="34" charset="0"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454FDF4-9056-E12D-F1DC-B4985156CC5C}"/>
              </a:ext>
            </a:extLst>
          </p:cNvPr>
          <p:cNvSpPr txBox="1">
            <a:spLocks/>
          </p:cNvSpPr>
          <p:nvPr/>
        </p:nvSpPr>
        <p:spPr>
          <a:xfrm>
            <a:off x="6439254" y="4216401"/>
            <a:ext cx="2039425" cy="15536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>
                <a:solidFill>
                  <a:srgbClr val="4B4B4B"/>
                </a:solidFill>
                <a:latin typeface="Lato" panose="020F0502020204030203" pitchFamily="34" charset="0"/>
              </a:rPr>
              <a:t>Idle Reduction Measures and Fuel Economy Improvements</a:t>
            </a:r>
          </a:p>
          <a:p>
            <a:pPr algn="ctr"/>
            <a:endParaRPr lang="en-US" sz="2000">
              <a:solidFill>
                <a:srgbClr val="4B4B4B"/>
              </a:solidFill>
              <a:latin typeface="Lato" panose="020F0502020204030203" pitchFamily="34" charset="0"/>
            </a:endParaRP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8438C001-C981-8D3F-B40A-55C83550FB82}"/>
              </a:ext>
            </a:extLst>
          </p:cNvPr>
          <p:cNvSpPr txBox="1">
            <a:spLocks/>
          </p:cNvSpPr>
          <p:nvPr/>
        </p:nvSpPr>
        <p:spPr>
          <a:xfrm>
            <a:off x="9288226" y="4216401"/>
            <a:ext cx="2008424" cy="15536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>
                <a:solidFill>
                  <a:srgbClr val="4B4B4B"/>
                </a:solidFill>
                <a:latin typeface="Lato" panose="020F0502020204030203" pitchFamily="34" charset="0"/>
              </a:rPr>
              <a:t>New Mobility Choices and Emerging Transportation Technologies</a:t>
            </a:r>
          </a:p>
          <a:p>
            <a:pPr algn="ctr"/>
            <a:endParaRPr lang="en-US" sz="2000">
              <a:solidFill>
                <a:srgbClr val="4B4B4B"/>
              </a:solidFill>
              <a:latin typeface="Lato" panose="020F0502020204030203" pitchFamily="34" charset="0"/>
            </a:endParaRPr>
          </a:p>
        </p:txBody>
      </p:sp>
      <p:pic>
        <p:nvPicPr>
          <p:cNvPr id="13" name="Picture Placeholder 26">
            <a:extLst>
              <a:ext uri="{FF2B5EF4-FFF2-40B4-BE49-F238E27FC236}">
                <a16:creationId xmlns:a16="http://schemas.microsoft.com/office/drawing/2014/main" id="{F2AAC6DD-BBC9-BC16-12C8-5F5357D286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55" t="3312" r="3355" b="3312"/>
          <a:stretch/>
        </p:blipFill>
        <p:spPr>
          <a:xfrm>
            <a:off x="902202" y="2262914"/>
            <a:ext cx="1722576" cy="1722571"/>
          </a:xfrm>
          <a:prstGeom prst="ellipse">
            <a:avLst/>
          </a:prstGeom>
          <a:ln w="38100">
            <a:solidFill>
              <a:srgbClr val="00446A"/>
            </a:solidFill>
          </a:ln>
        </p:spPr>
      </p:pic>
      <p:pic>
        <p:nvPicPr>
          <p:cNvPr id="14" name="Picture Placeholder 20">
            <a:extLst>
              <a:ext uri="{FF2B5EF4-FFF2-40B4-BE49-F238E27FC236}">
                <a16:creationId xmlns:a16="http://schemas.microsoft.com/office/drawing/2014/main" id="{1B252971-5F5E-263E-ADA8-722F6E89B9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72" t="4406" r="2413" b="3179"/>
          <a:stretch/>
        </p:blipFill>
        <p:spPr>
          <a:xfrm>
            <a:off x="3766307" y="2262914"/>
            <a:ext cx="1722576" cy="1722571"/>
          </a:xfrm>
          <a:prstGeom prst="ellipse">
            <a:avLst/>
          </a:prstGeom>
          <a:ln w="38100">
            <a:solidFill>
              <a:srgbClr val="00446A"/>
            </a:solidFill>
          </a:ln>
        </p:spPr>
      </p:pic>
      <p:pic>
        <p:nvPicPr>
          <p:cNvPr id="15" name="Picture Placeholder 28">
            <a:extLst>
              <a:ext uri="{FF2B5EF4-FFF2-40B4-BE49-F238E27FC236}">
                <a16:creationId xmlns:a16="http://schemas.microsoft.com/office/drawing/2014/main" id="{B0B3FD3A-08F2-265D-FB51-F6B2128C66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15" t="4971" r="3745" b="3704"/>
          <a:stretch/>
        </p:blipFill>
        <p:spPr>
          <a:xfrm>
            <a:off x="6540927" y="2262914"/>
            <a:ext cx="1722576" cy="1722571"/>
          </a:xfrm>
          <a:prstGeom prst="ellipse">
            <a:avLst/>
          </a:prstGeom>
          <a:ln w="38100">
            <a:solidFill>
              <a:srgbClr val="00446A"/>
            </a:solidFill>
          </a:ln>
        </p:spPr>
      </p:pic>
      <p:pic>
        <p:nvPicPr>
          <p:cNvPr id="16" name="Picture Placeholder 30">
            <a:extLst>
              <a:ext uri="{FF2B5EF4-FFF2-40B4-BE49-F238E27FC236}">
                <a16:creationId xmlns:a16="http://schemas.microsoft.com/office/drawing/2014/main" id="{707B75F8-42F2-EAA6-EAE2-D55E577F4A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9" t="3747" r="3155" b="3112"/>
          <a:stretch/>
        </p:blipFill>
        <p:spPr>
          <a:xfrm>
            <a:off x="9415527" y="2262914"/>
            <a:ext cx="1722576" cy="1722571"/>
          </a:xfrm>
          <a:prstGeom prst="ellipse">
            <a:avLst/>
          </a:prstGeom>
          <a:ln w="38100">
            <a:solidFill>
              <a:srgbClr val="00446A"/>
            </a:solidFill>
          </a:ln>
        </p:spPr>
      </p:pic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F7636CDE-411A-84A0-9F66-17C2CC5CF868}"/>
              </a:ext>
            </a:extLst>
          </p:cNvPr>
          <p:cNvSpPr txBox="1">
            <a:spLocks/>
          </p:cNvSpPr>
          <p:nvPr/>
        </p:nvSpPr>
        <p:spPr>
          <a:xfrm>
            <a:off x="1679521" y="6328582"/>
            <a:ext cx="3940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EV Infrastructure Planning &amp; Economic Development</a:t>
            </a:r>
          </a:p>
        </p:txBody>
      </p:sp>
    </p:spTree>
    <p:extLst>
      <p:ext uri="{BB962C8B-B14F-4D97-AF65-F5344CB8AC3E}">
        <p14:creationId xmlns:p14="http://schemas.microsoft.com/office/powerpoint/2010/main" val="3884856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ACD7C9B-C35A-4207-BEAC-9C5CC44DA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246620"/>
            <a:ext cx="9028703" cy="701731"/>
          </a:xfrm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What We Do</a:t>
            </a: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03020937-96ED-4ABC-936D-C0236F0C114E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1695811" y="6365557"/>
            <a:ext cx="40127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EV Infrastructure Planning &amp; Economic Development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C58CBFF-1199-47A8-B81B-6C6356A43442}"/>
              </a:ext>
            </a:extLst>
          </p:cNvPr>
          <p:cNvSpPr txBox="1">
            <a:spLocks/>
          </p:cNvSpPr>
          <p:nvPr/>
        </p:nvSpPr>
        <p:spPr>
          <a:xfrm>
            <a:off x="8842976" y="64451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7B4771B-AE04-41F8-8441-EC7D184086A2}" type="slidenum">
              <a:rPr lang="en-US" sz="1200" smtClean="0">
                <a:solidFill>
                  <a:schemeClr val="tx1">
                    <a:lumMod val="50000"/>
                  </a:schemeClr>
                </a:solidFill>
              </a:rPr>
              <a:pPr algn="r"/>
              <a:t>5</a:t>
            </a:fld>
            <a:endParaRPr lang="en-US" sz="12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CD8B23-9122-434C-859E-94658F9CD22D}"/>
              </a:ext>
            </a:extLst>
          </p:cNvPr>
          <p:cNvSpPr txBox="1"/>
          <p:nvPr/>
        </p:nvSpPr>
        <p:spPr>
          <a:xfrm>
            <a:off x="385581" y="2798942"/>
            <a:ext cx="207491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/>
              <a:t>Funding Support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Assist with Navigating Programs and Developing Grant Applications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Administer Funding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D8C0C2-539C-45BA-8302-4C7299DF7CFF}"/>
              </a:ext>
            </a:extLst>
          </p:cNvPr>
          <p:cNvSpPr txBox="1"/>
          <p:nvPr/>
        </p:nvSpPr>
        <p:spPr>
          <a:xfrm>
            <a:off x="2881281" y="2792936"/>
            <a:ext cx="282730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 dirty="0"/>
              <a:t>Technical Assistance</a:t>
            </a:r>
          </a:p>
          <a:p>
            <a:pPr>
              <a:defRPr/>
            </a:pPr>
            <a:endParaRPr lang="en-US" sz="2000" dirty="0"/>
          </a:p>
          <a:p>
            <a:pPr>
              <a:defRPr/>
            </a:pPr>
            <a:r>
              <a:rPr lang="en-US" dirty="0"/>
              <a:t>Maintain and Analyze Data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Hold Webinars, Workshops, Peer Exchange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Develop Best Practices and Template Resources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A8BA5A-B2EE-4E6F-A8F8-963BB684755D}"/>
              </a:ext>
            </a:extLst>
          </p:cNvPr>
          <p:cNvSpPr txBox="1"/>
          <p:nvPr/>
        </p:nvSpPr>
        <p:spPr>
          <a:xfrm>
            <a:off x="9097072" y="2741483"/>
            <a:ext cx="233560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/>
              <a:t>Raising Awareness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/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Facilitating Relationships 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National Drive Electric Week 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Fleet Recognition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dirty="0"/>
            </a:br>
            <a:r>
              <a:rPr lang="en-US" dirty="0"/>
              <a:t>Success Stories and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Community Events</a:t>
            </a:r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3AD6D7E4-2106-4BE8-9181-49E42C2CDB68}"/>
              </a:ext>
            </a:extLst>
          </p:cNvPr>
          <p:cNvSpPr/>
          <p:nvPr/>
        </p:nvSpPr>
        <p:spPr>
          <a:xfrm>
            <a:off x="548640" y="1043353"/>
            <a:ext cx="1868446" cy="1733167"/>
          </a:xfrm>
          <a:prstGeom prst="flowChartConnector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9146D2-EF5F-41EA-B281-B9797FEE8FAD}"/>
              </a:ext>
            </a:extLst>
          </p:cNvPr>
          <p:cNvSpPr txBox="1"/>
          <p:nvPr/>
        </p:nvSpPr>
        <p:spPr>
          <a:xfrm>
            <a:off x="6026822" y="2776520"/>
            <a:ext cx="253843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/>
              <a:t>Planning the Future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/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Alternative Fuel Corridors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Texas EV Charging Plan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ZEV Infrastructure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Organic Waste to RNG Feasibility Study</a:t>
            </a:r>
          </a:p>
        </p:txBody>
      </p: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6C85F837-18E4-4994-A050-CFDFE32EA7F7}"/>
              </a:ext>
            </a:extLst>
          </p:cNvPr>
          <p:cNvSpPr/>
          <p:nvPr/>
        </p:nvSpPr>
        <p:spPr>
          <a:xfrm>
            <a:off x="3363007" y="1062020"/>
            <a:ext cx="1868446" cy="1733167"/>
          </a:xfrm>
          <a:prstGeom prst="flowChartConnector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lowchart: Connector 26">
            <a:extLst>
              <a:ext uri="{FF2B5EF4-FFF2-40B4-BE49-F238E27FC236}">
                <a16:creationId xmlns:a16="http://schemas.microsoft.com/office/drawing/2014/main" id="{5340110C-74B0-4693-A53B-6A698025D0CB}"/>
              </a:ext>
            </a:extLst>
          </p:cNvPr>
          <p:cNvSpPr/>
          <p:nvPr/>
        </p:nvSpPr>
        <p:spPr>
          <a:xfrm>
            <a:off x="6383947" y="1031386"/>
            <a:ext cx="1868446" cy="1733167"/>
          </a:xfrm>
          <a:prstGeom prst="flowChartConnector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FB4F2AF8-1184-4468-80D5-CE13C1769D78}"/>
              </a:ext>
            </a:extLst>
          </p:cNvPr>
          <p:cNvSpPr/>
          <p:nvPr/>
        </p:nvSpPr>
        <p:spPr>
          <a:xfrm>
            <a:off x="9322279" y="986638"/>
            <a:ext cx="1868446" cy="1733167"/>
          </a:xfrm>
          <a:prstGeom prst="flowChartConnector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phic 3" descr="Clipboard Checked with solid fill">
            <a:extLst>
              <a:ext uri="{FF2B5EF4-FFF2-40B4-BE49-F238E27FC236}">
                <a16:creationId xmlns:a16="http://schemas.microsoft.com/office/drawing/2014/main" id="{D4C9722C-EBE8-4478-AE7D-7F4111FCA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05604" y="1307537"/>
            <a:ext cx="1127880" cy="1127880"/>
          </a:xfrm>
          <a:prstGeom prst="rect">
            <a:avLst/>
          </a:prstGeom>
        </p:spPr>
      </p:pic>
      <p:pic>
        <p:nvPicPr>
          <p:cNvPr id="7" name="Graphic 6" descr="Money with solid fill">
            <a:extLst>
              <a:ext uri="{FF2B5EF4-FFF2-40B4-BE49-F238E27FC236}">
                <a16:creationId xmlns:a16="http://schemas.microsoft.com/office/drawing/2014/main" id="{78FF3BCF-9CBF-4A84-8CBA-582C75B082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1299" y="1312564"/>
            <a:ext cx="1127880" cy="1127880"/>
          </a:xfrm>
          <a:prstGeom prst="rect">
            <a:avLst/>
          </a:prstGeom>
        </p:spPr>
      </p:pic>
      <p:pic>
        <p:nvPicPr>
          <p:cNvPr id="9" name="Graphic 8" descr="Map with pin with solid fill">
            <a:extLst>
              <a:ext uri="{FF2B5EF4-FFF2-40B4-BE49-F238E27FC236}">
                <a16:creationId xmlns:a16="http://schemas.microsoft.com/office/drawing/2014/main" id="{EC1C0A79-6FB6-4D57-954E-2DAF4E9D40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54230" y="1307537"/>
            <a:ext cx="1127880" cy="1127880"/>
          </a:xfrm>
          <a:prstGeom prst="rect">
            <a:avLst/>
          </a:prstGeom>
        </p:spPr>
      </p:pic>
      <p:pic>
        <p:nvPicPr>
          <p:cNvPr id="13" name="Graphic 12" descr="User network with solid fill">
            <a:extLst>
              <a:ext uri="{FF2B5EF4-FFF2-40B4-BE49-F238E27FC236}">
                <a16:creationId xmlns:a16="http://schemas.microsoft.com/office/drawing/2014/main" id="{51DAA21E-6F3B-4E53-88CB-652EC3D8E2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92562" y="1290019"/>
            <a:ext cx="1127880" cy="112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616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54A9114D-E523-8194-1487-925F07BF88B8}"/>
              </a:ext>
            </a:extLst>
          </p:cNvPr>
          <p:cNvGraphicFramePr/>
          <p:nvPr/>
        </p:nvGraphicFramePr>
        <p:xfrm>
          <a:off x="312888" y="591000"/>
          <a:ext cx="11566223" cy="61659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AACD7C9B-C35A-4207-BEAC-9C5CC44DA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356" y="193760"/>
            <a:ext cx="11685564" cy="9144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>
                <a:solidFill>
                  <a:srgbClr val="002060"/>
                </a:solidFill>
                <a:latin typeface="Raleway" pitchFamily="2" charset="0"/>
              </a:rPr>
              <a:t>Key Focus Areas and Goals</a:t>
            </a:r>
          </a:p>
        </p:txBody>
      </p:sp>
      <p:pic>
        <p:nvPicPr>
          <p:cNvPr id="19" name="Graphic 18" descr="Fuel with solid fill">
            <a:extLst>
              <a:ext uri="{FF2B5EF4-FFF2-40B4-BE49-F238E27FC236}">
                <a16:creationId xmlns:a16="http://schemas.microsoft.com/office/drawing/2014/main" id="{0443679B-62D5-8E34-5DAC-A89439CEBD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77125" y="3216755"/>
            <a:ext cx="914400" cy="914400"/>
          </a:xfrm>
          <a:prstGeom prst="rect">
            <a:avLst/>
          </a:prstGeom>
        </p:spPr>
      </p:pic>
      <p:pic>
        <p:nvPicPr>
          <p:cNvPr id="20" name="Graphic 19" descr="Solar Panels with solid fill">
            <a:extLst>
              <a:ext uri="{FF2B5EF4-FFF2-40B4-BE49-F238E27FC236}">
                <a16:creationId xmlns:a16="http://schemas.microsoft.com/office/drawing/2014/main" id="{BEA27C80-68BB-8D4B-1767-25FF5596A1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0327" y="4923435"/>
            <a:ext cx="1041195" cy="1041195"/>
          </a:xfrm>
          <a:prstGeom prst="rect">
            <a:avLst/>
          </a:prstGeom>
        </p:spPr>
      </p:pic>
      <p:pic>
        <p:nvPicPr>
          <p:cNvPr id="21" name="Graphic 20" descr="Dump truck with solid fill">
            <a:extLst>
              <a:ext uri="{FF2B5EF4-FFF2-40B4-BE49-F238E27FC236}">
                <a16:creationId xmlns:a16="http://schemas.microsoft.com/office/drawing/2014/main" id="{E3626A7B-7607-5AB6-36F3-DEBDC10156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16976" y="1409368"/>
            <a:ext cx="914400" cy="914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5422FC4-C1C4-4232-AF32-628418720E4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70352" y="6345862"/>
            <a:ext cx="841321" cy="42066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59BF53-9DD0-AD6C-1522-997F9591641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B4771B-AE04-41F8-8441-EC7D184086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74B25CF6-339A-E00E-28A0-F0C862B06B24}"/>
              </a:ext>
            </a:extLst>
          </p:cNvPr>
          <p:cNvSpPr txBox="1">
            <a:spLocks/>
          </p:cNvSpPr>
          <p:nvPr/>
        </p:nvSpPr>
        <p:spPr>
          <a:xfrm>
            <a:off x="2397370" y="6345862"/>
            <a:ext cx="36216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EV Infrastructure Planning &amp; Economic Development</a:t>
            </a:r>
          </a:p>
        </p:txBody>
      </p:sp>
    </p:spTree>
    <p:extLst>
      <p:ext uri="{BB962C8B-B14F-4D97-AF65-F5344CB8AC3E}">
        <p14:creationId xmlns:p14="http://schemas.microsoft.com/office/powerpoint/2010/main" val="522345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23106-EFF0-4520-B305-A9C4889E2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561" y="1825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446A"/>
                </a:solidFill>
                <a:latin typeface="Raleway" pitchFamily="2" charset="0"/>
              </a:rPr>
              <a:t>TYPES OF ELECTRIC VEHICLES (EV)</a:t>
            </a:r>
            <a:endParaRPr lang="en-US" dirty="0">
              <a:solidFill>
                <a:srgbClr val="002060"/>
              </a:solidFill>
              <a:latin typeface="Raleway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41B1F6-781A-4A81-A44C-54CE4143C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7152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		</a:t>
            </a:r>
            <a:r>
              <a:rPr lang="en-US" sz="2400" b="1" dirty="0">
                <a:solidFill>
                  <a:schemeClr val="tx2"/>
                </a:solidFill>
                <a:latin typeface="Lato" panose="020F0502020204030203" pitchFamily="34" charset="0"/>
              </a:rPr>
              <a:t>Plug-In Hybrid Electric Vehicles (PHEV)</a:t>
            </a:r>
          </a:p>
          <a:p>
            <a:pPr lvl="4"/>
            <a:r>
              <a:rPr lang="en-US" sz="2000" dirty="0">
                <a:solidFill>
                  <a:schemeClr val="tx2"/>
                </a:solidFill>
                <a:latin typeface="Lato" panose="020F0502020204030203" pitchFamily="34" charset="0"/>
              </a:rPr>
              <a:t>Powered by an electric motor and engine</a:t>
            </a:r>
          </a:p>
          <a:p>
            <a:pPr lvl="4"/>
            <a:r>
              <a:rPr lang="en-US" sz="2000" dirty="0">
                <a:solidFill>
                  <a:schemeClr val="tx2"/>
                </a:solidFill>
                <a:latin typeface="Lato" panose="020F0502020204030203" pitchFamily="34" charset="0"/>
              </a:rPr>
              <a:t>Uses electric vehicle supply equipment (EVSE) to charge the battery</a:t>
            </a:r>
          </a:p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  <a:latin typeface="Lato" panose="020F0502020204030203" pitchFamily="34" charset="0"/>
              </a:rPr>
              <a:t>		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2"/>
                </a:solidFill>
                <a:latin typeface="Lato" panose="020F0502020204030203" pitchFamily="34" charset="0"/>
              </a:rPr>
              <a:t>		All-Electric Vehicle (EV)</a:t>
            </a:r>
          </a:p>
          <a:p>
            <a:pPr lvl="4"/>
            <a:r>
              <a:rPr lang="en-US" sz="2000" dirty="0">
                <a:solidFill>
                  <a:schemeClr val="tx2"/>
                </a:solidFill>
                <a:latin typeface="Lato" panose="020F0502020204030203" pitchFamily="34" charset="0"/>
              </a:rPr>
              <a:t>Powered by an electric motor</a:t>
            </a:r>
          </a:p>
          <a:p>
            <a:pPr lvl="4"/>
            <a:r>
              <a:rPr lang="en-US" sz="2000" dirty="0">
                <a:solidFill>
                  <a:schemeClr val="tx2"/>
                </a:solidFill>
                <a:latin typeface="Lato" panose="020F0502020204030203" pitchFamily="34" charset="0"/>
              </a:rPr>
              <a:t>Uses EVSE to charge the battery</a:t>
            </a:r>
          </a:p>
          <a:p>
            <a:pPr marL="0" indent="0">
              <a:buNone/>
            </a:pPr>
            <a:endParaRPr lang="en-US" sz="3000" dirty="0">
              <a:solidFill>
                <a:schemeClr val="tx2"/>
              </a:solidFill>
              <a:latin typeface="Lato" panose="020F0502020204030203" pitchFamily="34" charset="0"/>
            </a:endParaRPr>
          </a:p>
          <a:p>
            <a:pPr marL="0" indent="0">
              <a:buNone/>
            </a:pPr>
            <a:r>
              <a:rPr lang="en-US" sz="3000" dirty="0">
                <a:solidFill>
                  <a:schemeClr val="tx2"/>
                </a:solidFill>
                <a:latin typeface="Lato" panose="020F0502020204030203" pitchFamily="34" charset="0"/>
              </a:rPr>
              <a:t>		</a:t>
            </a:r>
            <a:r>
              <a:rPr lang="en-US" sz="2400" b="1" dirty="0">
                <a:solidFill>
                  <a:schemeClr val="tx2"/>
                </a:solidFill>
                <a:latin typeface="Lato" panose="020F0502020204030203" pitchFamily="34" charset="0"/>
              </a:rPr>
              <a:t>Fuel Cell Electric Vehicle (FCEV)</a:t>
            </a:r>
          </a:p>
          <a:p>
            <a:pPr lvl="4"/>
            <a:r>
              <a:rPr lang="en-US" sz="2000" dirty="0">
                <a:solidFill>
                  <a:schemeClr val="tx2"/>
                </a:solidFill>
                <a:latin typeface="Lato" panose="020F0502020204030203" pitchFamily="34" charset="0"/>
              </a:rPr>
              <a:t>Powered by compressed hydrogen and an electric motor</a:t>
            </a:r>
          </a:p>
          <a:p>
            <a:pPr lvl="4"/>
            <a:r>
              <a:rPr lang="en-US" sz="2000" dirty="0">
                <a:solidFill>
                  <a:schemeClr val="tx2"/>
                </a:solidFill>
                <a:latin typeface="Lato" panose="020F0502020204030203" pitchFamily="34" charset="0"/>
              </a:rPr>
              <a:t>Uses hydrogen fuel to charge the battery; does not use EVSE</a:t>
            </a:r>
          </a:p>
          <a:p>
            <a:endParaRPr lang="en-US" sz="2000" dirty="0">
              <a:solidFill>
                <a:srgbClr val="383838"/>
              </a:solidFill>
              <a:latin typeface="Lato" panose="020F05020202040302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53C9DE-DAAF-4EB8-B719-E01DA0F9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33884-4D56-43DE-8C3B-45475C2919D2}" type="slidenum">
              <a:rPr lang="en-US" smtClean="0"/>
              <a:t>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FD8052-0731-0CC3-2C3E-80BC93055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276" y="1472558"/>
            <a:ext cx="1371719" cy="11705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E613AB-EDEB-5E7B-AE6A-505B6E2E7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276" y="2912203"/>
            <a:ext cx="1371719" cy="1164437"/>
          </a:xfrm>
          <a:prstGeom prst="rect">
            <a:avLst/>
          </a:prstGeom>
        </p:spPr>
      </p:pic>
      <p:pic>
        <p:nvPicPr>
          <p:cNvPr id="9" name="Picture 8" descr="A car with a gas pump on top&#10;&#10;Description automatically generated with low confidence">
            <a:extLst>
              <a:ext uri="{FF2B5EF4-FFF2-40B4-BE49-F238E27FC236}">
                <a16:creationId xmlns:a16="http://schemas.microsoft.com/office/drawing/2014/main" id="{0A914C5D-185E-0802-4045-D7998684DC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478" y="4496679"/>
            <a:ext cx="1371719" cy="1181202"/>
          </a:xfrm>
          <a:prstGeom prst="rect">
            <a:avLst/>
          </a:prstGeom>
        </p:spPr>
      </p:pic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9EF0B05F-280B-6CE7-9BF4-1767239B1C63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1695811" y="6365557"/>
            <a:ext cx="40569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EV Infrastructure Planning &amp; Economic Development</a:t>
            </a:r>
          </a:p>
        </p:txBody>
      </p:sp>
    </p:spTree>
    <p:extLst>
      <p:ext uri="{BB962C8B-B14F-4D97-AF65-F5344CB8AC3E}">
        <p14:creationId xmlns:p14="http://schemas.microsoft.com/office/powerpoint/2010/main" val="3367718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D524C-1AF1-4B78-89DB-F755AFEBC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966" y="150227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B2955"/>
                </a:solidFill>
                <a:latin typeface="Raleway" pitchFamily="2" charset="0"/>
              </a:rPr>
              <a:t>TYPES OF EV CHARGING AND INFRASTRUCTURE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1F64A5-A341-42B6-AC8F-A2E7319CC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33884-4D56-43DE-8C3B-45475C2919D2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 descr="A picture containing text, screenshot, font, number&#10;&#10;Description automatically generated">
            <a:extLst>
              <a:ext uri="{FF2B5EF4-FFF2-40B4-BE49-F238E27FC236}">
                <a16:creationId xmlns:a16="http://schemas.microsoft.com/office/drawing/2014/main" id="{A96DC73F-E998-324A-A844-D9BB6A3BED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977" y="1496408"/>
            <a:ext cx="9866045" cy="4787770"/>
          </a:xfrm>
          <a:prstGeom prst="rect">
            <a:avLst/>
          </a:prstGeom>
        </p:spPr>
      </p:pic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64F4E5DA-3EB2-049B-9A55-977C0A9710A8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1695811" y="6365557"/>
            <a:ext cx="40036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EV Infrastructure Planning &amp; Economic Development</a:t>
            </a:r>
          </a:p>
        </p:txBody>
      </p:sp>
    </p:spTree>
    <p:extLst>
      <p:ext uri="{BB962C8B-B14F-4D97-AF65-F5344CB8AC3E}">
        <p14:creationId xmlns:p14="http://schemas.microsoft.com/office/powerpoint/2010/main" val="2638517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4">
            <a:extLst>
              <a:ext uri="{FF2B5EF4-FFF2-40B4-BE49-F238E27FC236}">
                <a16:creationId xmlns:a16="http://schemas.microsoft.com/office/drawing/2014/main" id="{20AB7B03-D4DD-4495-AA67-FCF50344D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955" y="254025"/>
            <a:ext cx="11848277" cy="701731"/>
          </a:xfr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National Electric Vehicle Trends</a:t>
            </a:r>
          </a:p>
        </p:txBody>
      </p:sp>
      <p:sp>
        <p:nvSpPr>
          <p:cNvPr id="3" name="Footer Placeholder 6">
            <a:extLst>
              <a:ext uri="{FF2B5EF4-FFF2-40B4-BE49-F238E27FC236}">
                <a16:creationId xmlns:a16="http://schemas.microsoft.com/office/drawing/2014/main" id="{3DAF0A5E-7A22-DE21-2018-894AF3FAE32F}"/>
              </a:ext>
            </a:extLst>
          </p:cNvPr>
          <p:cNvSpPr txBox="1">
            <a:spLocks/>
          </p:cNvSpPr>
          <p:nvPr/>
        </p:nvSpPr>
        <p:spPr>
          <a:xfrm>
            <a:off x="6225116" y="5227275"/>
            <a:ext cx="5791199" cy="821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Source:  Electric Reliability Council of Texas (ERCOT) Long-Term System Assessment, </a:t>
            </a:r>
            <a:r>
              <a:rPr lang="en-US" sz="1000" dirty="0">
                <a:hlinkClick r:id="rId3"/>
              </a:rPr>
              <a:t>https://www.ercot.com/gridinfo/planning</a:t>
            </a:r>
            <a:r>
              <a:rPr lang="en-US" sz="1000" dirty="0">
                <a:solidFill>
                  <a:schemeClr val="tx1">
                    <a:lumMod val="50000"/>
                  </a:schemeClr>
                </a:solidFill>
              </a:rPr>
              <a:t>.</a:t>
            </a:r>
            <a:r>
              <a:rPr lang="en-US" sz="1000" dirty="0"/>
              <a:t> 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 Uses an adjusted (delayed) forecast from Bloomberg </a:t>
            </a:r>
          </a:p>
          <a:p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New Energy Finance Electric Vehicle Outlook (</a:t>
            </a:r>
            <a:r>
              <a:rPr lang="en-US" sz="1000" dirty="0">
                <a:hlinkClick r:id="rId4"/>
              </a:rPr>
              <a:t>https://about.bnef.com/electric-vehicle-outlook/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).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96EC55-FF77-6B95-0A6A-9E24E090FCA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8513" y="1159572"/>
            <a:ext cx="5304955" cy="4255390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4951DC3C-50BE-E84B-B8E1-E825352AB5ED}"/>
              </a:ext>
            </a:extLst>
          </p:cNvPr>
          <p:cNvSpPr txBox="1">
            <a:spLocks/>
          </p:cNvSpPr>
          <p:nvPr/>
        </p:nvSpPr>
        <p:spPr>
          <a:xfrm>
            <a:off x="544072" y="1150862"/>
            <a:ext cx="5548796" cy="4264099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200" dirty="0">
                <a:latin typeface="Century Gothic" panose="020B0502020202020204" pitchFamily="34" charset="0"/>
              </a:rPr>
              <a:t>P</a:t>
            </a:r>
            <a:r>
              <a:rPr lang="en-US" sz="2200" b="0" i="0" dirty="0">
                <a:effectLst/>
                <a:latin typeface="Century Gothic" panose="020B0502020202020204" pitchFamily="34" charset="0"/>
              </a:rPr>
              <a:t>lug-In </a:t>
            </a:r>
            <a:r>
              <a:rPr lang="en-US" sz="2200" dirty="0">
                <a:latin typeface="Century Gothic" panose="020B0502020202020204" pitchFamily="34" charset="0"/>
              </a:rPr>
              <a:t>V</a:t>
            </a:r>
            <a:r>
              <a:rPr lang="en-US" sz="2200" b="0" i="0" dirty="0">
                <a:effectLst/>
                <a:latin typeface="Century Gothic" panose="020B0502020202020204" pitchFamily="34" charset="0"/>
              </a:rPr>
              <a:t>ehicle </a:t>
            </a:r>
            <a:r>
              <a:rPr lang="en-US" sz="2200" dirty="0">
                <a:latin typeface="Century Gothic" panose="020B0502020202020204" pitchFamily="34" charset="0"/>
              </a:rPr>
              <a:t>S</a:t>
            </a:r>
            <a:r>
              <a:rPr lang="en-US" sz="2200" b="0" i="0" dirty="0">
                <a:effectLst/>
                <a:latin typeface="Century Gothic" panose="020B0502020202020204" pitchFamily="34" charset="0"/>
              </a:rPr>
              <a:t>ales in March 2023 Were </a:t>
            </a:r>
            <a:r>
              <a:rPr lang="en-US" sz="2200" dirty="0">
                <a:latin typeface="Century Gothic" panose="020B0502020202020204" pitchFamily="34" charset="0"/>
              </a:rPr>
              <a:t>U</a:t>
            </a:r>
            <a:r>
              <a:rPr lang="en-US" sz="2200" b="0" i="0" dirty="0">
                <a:effectLst/>
                <a:latin typeface="Century Gothic" panose="020B0502020202020204" pitchFamily="34" charset="0"/>
              </a:rPr>
              <a:t>p 25.2% From Sales in March 2022, </a:t>
            </a:r>
            <a:r>
              <a:rPr lang="en-US" sz="2200" dirty="0">
                <a:latin typeface="Century Gothic" panose="020B0502020202020204" pitchFamily="34" charset="0"/>
              </a:rPr>
              <a:t>C</a:t>
            </a:r>
            <a:r>
              <a:rPr lang="en-US" sz="2200" b="0" i="0" dirty="0">
                <a:effectLst/>
                <a:latin typeface="Century Gothic" panose="020B0502020202020204" pitchFamily="34" charset="0"/>
              </a:rPr>
              <a:t>apturing 7.37% of Total Light-Duty </a:t>
            </a:r>
            <a:r>
              <a:rPr lang="en-US" sz="2200" dirty="0">
                <a:latin typeface="Century Gothic" panose="020B0502020202020204" pitchFamily="34" charset="0"/>
              </a:rPr>
              <a:t>S</a:t>
            </a:r>
            <a:r>
              <a:rPr lang="en-US" sz="2200" b="0" i="0" dirty="0">
                <a:effectLst/>
                <a:latin typeface="Century Gothic" panose="020B0502020202020204" pitchFamily="34" charset="0"/>
              </a:rPr>
              <a:t>ales in March 2023.</a:t>
            </a:r>
            <a:r>
              <a:rPr lang="en-US" sz="2200" b="0" i="0" baseline="30000" dirty="0">
                <a:effectLst/>
                <a:latin typeface="Century Gothic" panose="020B0502020202020204" pitchFamily="34" charset="0"/>
              </a:rPr>
              <a:t>1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endParaRPr lang="en-US" sz="2200" b="0" i="0" dirty="0">
              <a:effectLst/>
              <a:latin typeface="Century Gothic" panose="020B050202020202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200" dirty="0">
                <a:solidFill>
                  <a:prstClr val="white"/>
                </a:solidFill>
                <a:latin typeface="Century Gothic" panose="020B0502020202020204" pitchFamily="34" charset="0"/>
              </a:rPr>
              <a:t>EV Fleet Has Doubled in Past 4 Years</a:t>
            </a:r>
            <a:r>
              <a:rPr lang="en-US" sz="2200" baseline="30000" dirty="0">
                <a:solidFill>
                  <a:prstClr val="white"/>
                </a:solidFill>
                <a:latin typeface="Century Gothic" panose="020B0502020202020204" pitchFamily="34" charset="0"/>
              </a:rPr>
              <a:t>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2200" baseline="30000" dirty="0">
              <a:solidFill>
                <a:prstClr val="white"/>
              </a:solidFill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200" dirty="0">
                <a:solidFill>
                  <a:prstClr val="white"/>
                </a:solidFill>
                <a:latin typeface="Century Gothic" panose="020B0502020202020204" pitchFamily="34" charset="0"/>
              </a:rPr>
              <a:t>Bloomberg New Energy Finance Suggests EVs ~20-30% of New Sales by 2025</a:t>
            </a:r>
            <a:r>
              <a:rPr lang="en-US" sz="2200" baseline="30000" dirty="0">
                <a:solidFill>
                  <a:prstClr val="white"/>
                </a:solidFill>
                <a:latin typeface="Century Gothic" panose="020B0502020202020204" pitchFamily="34" charset="0"/>
              </a:rPr>
              <a:t>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2200" baseline="30000" dirty="0">
              <a:solidFill>
                <a:prstClr val="white"/>
              </a:solidFill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200" dirty="0">
                <a:solidFill>
                  <a:prstClr val="white"/>
                </a:solidFill>
                <a:latin typeface="Century Gothic" panose="020B0502020202020204" pitchFamily="34" charset="0"/>
              </a:rPr>
              <a:t>Executive Order Aims for Half of All New Vehicles Sold in 2030 be Zero-Emission</a:t>
            </a:r>
            <a:r>
              <a:rPr lang="en-US" sz="2200" baseline="30000" dirty="0">
                <a:solidFill>
                  <a:prstClr val="white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2EEDE6-1D0E-B892-DF88-754830D5B7B1}"/>
              </a:ext>
            </a:extLst>
          </p:cNvPr>
          <p:cNvSpPr txBox="1"/>
          <p:nvPr/>
        </p:nvSpPr>
        <p:spPr>
          <a:xfrm>
            <a:off x="352479" y="6007967"/>
            <a:ext cx="1154192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61913" marR="0" lvl="0" indent="-619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aseline="30000" dirty="0">
                <a:solidFill>
                  <a:prstClr val="black"/>
                </a:solidFill>
                <a:latin typeface="+mj-lt"/>
              </a:rPr>
              <a:t>1</a:t>
            </a:r>
            <a:r>
              <a:rPr lang="en-US" sz="1000" dirty="0">
                <a:solidFill>
                  <a:prstClr val="black"/>
                </a:solidFill>
                <a:latin typeface="+mj-lt"/>
              </a:rPr>
              <a:t>Argonne National Laboratory (</a:t>
            </a:r>
            <a:r>
              <a:rPr lang="en-US" sz="1000" dirty="0">
                <a:hlinkClick r:id="rId6"/>
              </a:rPr>
              <a:t>Light Duty Electric Drive Vehicles Monthly Sales Updates | Argonne National Laboratory (anl.gov)</a:t>
            </a:r>
            <a:r>
              <a:rPr lang="en-US" sz="1000" dirty="0"/>
              <a:t>);</a:t>
            </a:r>
            <a:r>
              <a:rPr lang="en-US" sz="10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1000" baseline="30000" dirty="0">
                <a:solidFill>
                  <a:prstClr val="black"/>
                </a:solidFill>
                <a:latin typeface="+mj-lt"/>
              </a:rPr>
              <a:t>2</a:t>
            </a:r>
            <a:r>
              <a:rPr kumimoji="0" lang="en-US" sz="10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EPA</a:t>
            </a:r>
            <a:r>
              <a:rPr kumimoji="0" lang="en-US" sz="10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Automotive Trends Report (</a:t>
            </a:r>
            <a:r>
              <a:rPr lang="en-US" sz="1000" dirty="0">
                <a:latin typeface="+mj-lt"/>
                <a:hlinkClick r:id="rId7"/>
              </a:rPr>
              <a:t>https://www.epa.gov/automotive-trends</a:t>
            </a:r>
            <a:r>
              <a:rPr lang="en-US" sz="1000" dirty="0">
                <a:latin typeface="+mj-lt"/>
              </a:rPr>
              <a:t>); </a:t>
            </a:r>
            <a:r>
              <a:rPr lang="en-US" sz="1000" baseline="30000" dirty="0">
                <a:latin typeface="+mj-lt"/>
              </a:rPr>
              <a:t>3 </a:t>
            </a:r>
            <a:r>
              <a:rPr lang="en-US" sz="1000" dirty="0">
                <a:solidFill>
                  <a:srgbClr val="000000"/>
                </a:solidFill>
                <a:latin typeface="+mj-lt"/>
              </a:rPr>
              <a:t>Zero-Emission Vehicles Factbook </a:t>
            </a:r>
            <a:r>
              <a:rPr lang="en-US" sz="1000" dirty="0">
                <a:latin typeface="+mj-lt"/>
              </a:rPr>
              <a:t>(</a:t>
            </a:r>
            <a:r>
              <a:rPr lang="en-US" sz="1000" dirty="0">
                <a:latin typeface="+mj-lt"/>
                <a:hlinkClick r:id="rId8"/>
              </a:rPr>
              <a:t>https://assets.bbhub.io/professional/sites/24/BNEF-Zero-Emission-Vehicles-Factbook_FINAL.pdf</a:t>
            </a:r>
            <a:r>
              <a:rPr lang="en-US" sz="1000" dirty="0">
                <a:latin typeface="+mj-lt"/>
              </a:rPr>
              <a:t>); </a:t>
            </a:r>
          </a:p>
          <a:p>
            <a:pPr marL="61913" marR="0" lvl="0" indent="-619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aseline="30000" dirty="0">
                <a:latin typeface="+mj-lt"/>
              </a:rPr>
              <a:t>4 </a:t>
            </a:r>
            <a:r>
              <a:rPr lang="en-US" sz="1000" dirty="0">
                <a:solidFill>
                  <a:srgbClr val="000000"/>
                </a:solidFill>
                <a:latin typeface="+mj-lt"/>
              </a:rPr>
              <a:t>White House News Room </a:t>
            </a:r>
            <a:r>
              <a:rPr lang="en-US" sz="1000" dirty="0">
                <a:latin typeface="+mj-lt"/>
              </a:rPr>
              <a:t>(</a:t>
            </a:r>
            <a:r>
              <a:rPr lang="en-US" sz="1000" dirty="0">
                <a:latin typeface="+mj-lt"/>
                <a:hlinkClick r:id="rId9"/>
              </a:rPr>
              <a:t>https://www.whitehouse.gov/briefing-room/statements-releases/2021/08/05/fact-sheet-president-biden-announces-steps-to-drive-american-leadership-forward-on-clean-cars-and-trucks/</a:t>
            </a:r>
            <a:r>
              <a:rPr lang="en-US" sz="1000" dirty="0">
                <a:latin typeface="+mj-lt"/>
              </a:rPr>
              <a:t>) </a:t>
            </a:r>
            <a:r>
              <a:rPr kumimoji="0" lang="en-US" sz="10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2A1E38-64C1-B46E-F29F-D2E1785C9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7029" y="6452149"/>
            <a:ext cx="2743200" cy="365125"/>
          </a:xfrm>
        </p:spPr>
        <p:txBody>
          <a:bodyPr/>
          <a:lstStyle/>
          <a:p>
            <a:fld id="{35E33884-4D56-43DE-8C3B-45475C2919D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675496"/>
      </p:ext>
    </p:extLst>
  </p:cSld>
  <p:clrMapOvr>
    <a:masterClrMapping/>
  </p:clrMapOvr>
</p:sld>
</file>

<file path=ppt/theme/theme1.xml><?xml version="1.0" encoding="utf-8"?>
<a:theme xmlns:a="http://schemas.openxmlformats.org/drawingml/2006/main" name="White Background">
  <a:themeElements>
    <a:clrScheme name="NCTCOG">
      <a:dk1>
        <a:srgbClr val="00446A"/>
      </a:dk1>
      <a:lt1>
        <a:srgbClr val="FFFFFF"/>
      </a:lt1>
      <a:dk2>
        <a:srgbClr val="00446A"/>
      </a:dk2>
      <a:lt2>
        <a:srgbClr val="FFFFFF"/>
      </a:lt2>
      <a:accent1>
        <a:srgbClr val="ED7D31"/>
      </a:accent1>
      <a:accent2>
        <a:srgbClr val="CAA22C"/>
      </a:accent2>
      <a:accent3>
        <a:srgbClr val="A5A5A5"/>
      </a:accent3>
      <a:accent4>
        <a:srgbClr val="FFC000"/>
      </a:accent4>
      <a:accent5>
        <a:srgbClr val="5B9BD5"/>
      </a:accent5>
      <a:accent6>
        <a:srgbClr val="969696"/>
      </a:accent6>
      <a:hlink>
        <a:srgbClr val="8EAADB"/>
      </a:hlink>
      <a:folHlink>
        <a:srgbClr val="8EAADB"/>
      </a:folHlink>
    </a:clrScheme>
    <a:fontScheme name="NCTCOG Presentation">
      <a:majorFont>
        <a:latin typeface="Raleway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TCOG_presentation_lighttheme" id="{EF6D0D97-2924-4ADE-BC37-4C640C347418}" vid="{88AA67D1-AF22-4770-B697-D541BA51F208}"/>
    </a:ext>
  </a:extLst>
</a:theme>
</file>

<file path=ppt/theme/theme2.xml><?xml version="1.0" encoding="utf-8"?>
<a:theme xmlns:a="http://schemas.openxmlformats.org/drawingml/2006/main" name="Blue Background">
  <a:themeElements>
    <a:clrScheme name="Strat Comm">
      <a:dk1>
        <a:srgbClr val="00446A"/>
      </a:dk1>
      <a:lt1>
        <a:sysClr val="window" lastClr="FFFFFF"/>
      </a:lt1>
      <a:dk2>
        <a:srgbClr val="00446A"/>
      </a:dk2>
      <a:lt2>
        <a:srgbClr val="FFFFFF"/>
      </a:lt2>
      <a:accent1>
        <a:srgbClr val="F57E25"/>
      </a:accent1>
      <a:accent2>
        <a:srgbClr val="CAA22C"/>
      </a:accent2>
      <a:accent3>
        <a:srgbClr val="A5A5A5"/>
      </a:accent3>
      <a:accent4>
        <a:srgbClr val="00446A"/>
      </a:accent4>
      <a:accent5>
        <a:srgbClr val="FFFFFF"/>
      </a:accent5>
      <a:accent6>
        <a:srgbClr val="969696"/>
      </a:accent6>
      <a:hlink>
        <a:srgbClr val="8EAADB"/>
      </a:hlink>
      <a:folHlink>
        <a:srgbClr val="8EAADB"/>
      </a:folHlink>
    </a:clrScheme>
    <a:fontScheme name="Strat Comm Fonts">
      <a:majorFont>
        <a:latin typeface="Raleway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TCOG_presentation_lighttheme" id="{EF6D0D97-2924-4ADE-BC37-4C640C347418}" vid="{F945F8CE-D03F-4F25-9484-0906A4076966}"/>
    </a:ext>
  </a:extLst>
</a:theme>
</file>

<file path=ppt/theme/theme3.xml><?xml version="1.0" encoding="utf-8"?>
<a:theme xmlns:a="http://schemas.openxmlformats.org/drawingml/2006/main" name="Miscellaneous">
  <a:themeElements>
    <a:clrScheme name="NCTCOG">
      <a:dk1>
        <a:srgbClr val="00446A"/>
      </a:dk1>
      <a:lt1>
        <a:srgbClr val="FFFFFF"/>
      </a:lt1>
      <a:dk2>
        <a:srgbClr val="00446A"/>
      </a:dk2>
      <a:lt2>
        <a:srgbClr val="FFFFFF"/>
      </a:lt2>
      <a:accent1>
        <a:srgbClr val="ED7D31"/>
      </a:accent1>
      <a:accent2>
        <a:srgbClr val="CAA22C"/>
      </a:accent2>
      <a:accent3>
        <a:srgbClr val="A5A5A5"/>
      </a:accent3>
      <a:accent4>
        <a:srgbClr val="FFC000"/>
      </a:accent4>
      <a:accent5>
        <a:srgbClr val="5B9BD5"/>
      </a:accent5>
      <a:accent6>
        <a:srgbClr val="969696"/>
      </a:accent6>
      <a:hlink>
        <a:srgbClr val="8EAADB"/>
      </a:hlink>
      <a:folHlink>
        <a:srgbClr val="8EAADB"/>
      </a:folHlink>
    </a:clrScheme>
    <a:fontScheme name="NCTCOG Presentation">
      <a:majorFont>
        <a:latin typeface="Raleway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TCOG_presentation_lighttheme" id="{EF6D0D97-2924-4ADE-BC37-4C640C347418}" vid="{8EA81290-A773-4328-8AF2-A56FB6FF456B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trat Comm">
    <a:dk1>
      <a:srgbClr val="00446A"/>
    </a:dk1>
    <a:lt1>
      <a:sysClr val="window" lastClr="FFFFFF"/>
    </a:lt1>
    <a:dk2>
      <a:srgbClr val="00446A"/>
    </a:dk2>
    <a:lt2>
      <a:srgbClr val="FFFFFF"/>
    </a:lt2>
    <a:accent1>
      <a:srgbClr val="F57E25"/>
    </a:accent1>
    <a:accent2>
      <a:srgbClr val="CAA22C"/>
    </a:accent2>
    <a:accent3>
      <a:srgbClr val="A5A5A5"/>
    </a:accent3>
    <a:accent4>
      <a:srgbClr val="00446A"/>
    </a:accent4>
    <a:accent5>
      <a:srgbClr val="FFFFFF"/>
    </a:accent5>
    <a:accent6>
      <a:srgbClr val="969696"/>
    </a:accent6>
    <a:hlink>
      <a:srgbClr val="8EAADB"/>
    </a:hlink>
    <a:folHlink>
      <a:srgbClr val="8EAADB"/>
    </a:folHlink>
  </a:clrScheme>
  <a:fontScheme name="Strat Comm Fonts">
    <a:majorFont>
      <a:latin typeface="Raleway"/>
      <a:ea typeface=""/>
      <a:cs typeface=""/>
    </a:majorFont>
    <a:minorFont>
      <a:latin typeface="Lato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Strat Comm">
    <a:dk1>
      <a:srgbClr val="00446A"/>
    </a:dk1>
    <a:lt1>
      <a:sysClr val="window" lastClr="FFFFFF"/>
    </a:lt1>
    <a:dk2>
      <a:srgbClr val="00446A"/>
    </a:dk2>
    <a:lt2>
      <a:srgbClr val="FFFFFF"/>
    </a:lt2>
    <a:accent1>
      <a:srgbClr val="F57E25"/>
    </a:accent1>
    <a:accent2>
      <a:srgbClr val="CAA22C"/>
    </a:accent2>
    <a:accent3>
      <a:srgbClr val="A5A5A5"/>
    </a:accent3>
    <a:accent4>
      <a:srgbClr val="00446A"/>
    </a:accent4>
    <a:accent5>
      <a:srgbClr val="FFFFFF"/>
    </a:accent5>
    <a:accent6>
      <a:srgbClr val="969696"/>
    </a:accent6>
    <a:hlink>
      <a:srgbClr val="8EAADB"/>
    </a:hlink>
    <a:folHlink>
      <a:srgbClr val="8EAADB"/>
    </a:folHlink>
  </a:clrScheme>
  <a:fontScheme name="Strat Comm Fonts">
    <a:majorFont>
      <a:latin typeface="Raleway"/>
      <a:ea typeface=""/>
      <a:cs typeface=""/>
    </a:majorFont>
    <a:minorFont>
      <a:latin typeface="Lato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Strat Comm">
    <a:dk1>
      <a:srgbClr val="00446A"/>
    </a:dk1>
    <a:lt1>
      <a:sysClr val="window" lastClr="FFFFFF"/>
    </a:lt1>
    <a:dk2>
      <a:srgbClr val="00446A"/>
    </a:dk2>
    <a:lt2>
      <a:srgbClr val="FFFFFF"/>
    </a:lt2>
    <a:accent1>
      <a:srgbClr val="F57E25"/>
    </a:accent1>
    <a:accent2>
      <a:srgbClr val="CAA22C"/>
    </a:accent2>
    <a:accent3>
      <a:srgbClr val="A5A5A5"/>
    </a:accent3>
    <a:accent4>
      <a:srgbClr val="00446A"/>
    </a:accent4>
    <a:accent5>
      <a:srgbClr val="FFFFFF"/>
    </a:accent5>
    <a:accent6>
      <a:srgbClr val="969696"/>
    </a:accent6>
    <a:hlink>
      <a:srgbClr val="8EAADB"/>
    </a:hlink>
    <a:folHlink>
      <a:srgbClr val="8EAADB"/>
    </a:folHlink>
  </a:clrScheme>
  <a:fontScheme name="Strat Comm Fonts">
    <a:majorFont>
      <a:latin typeface="Raleway"/>
      <a:ea typeface=""/>
      <a:cs typeface=""/>
    </a:majorFont>
    <a:minorFont>
      <a:latin typeface="Lato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Strat Comm">
    <a:dk1>
      <a:srgbClr val="00446A"/>
    </a:dk1>
    <a:lt1>
      <a:sysClr val="window" lastClr="FFFFFF"/>
    </a:lt1>
    <a:dk2>
      <a:srgbClr val="00446A"/>
    </a:dk2>
    <a:lt2>
      <a:srgbClr val="FFFFFF"/>
    </a:lt2>
    <a:accent1>
      <a:srgbClr val="F57E25"/>
    </a:accent1>
    <a:accent2>
      <a:srgbClr val="CAA22C"/>
    </a:accent2>
    <a:accent3>
      <a:srgbClr val="A5A5A5"/>
    </a:accent3>
    <a:accent4>
      <a:srgbClr val="00446A"/>
    </a:accent4>
    <a:accent5>
      <a:srgbClr val="FFFFFF"/>
    </a:accent5>
    <a:accent6>
      <a:srgbClr val="969696"/>
    </a:accent6>
    <a:hlink>
      <a:srgbClr val="8EAADB"/>
    </a:hlink>
    <a:folHlink>
      <a:srgbClr val="8EAADB"/>
    </a:folHlink>
  </a:clrScheme>
  <a:fontScheme name="Strat Comm Fonts">
    <a:majorFont>
      <a:latin typeface="Raleway"/>
      <a:ea typeface=""/>
      <a:cs typeface=""/>
    </a:majorFont>
    <a:minorFont>
      <a:latin typeface="Lato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Strat Comm">
    <a:dk1>
      <a:srgbClr val="00446A"/>
    </a:dk1>
    <a:lt1>
      <a:sysClr val="window" lastClr="FFFFFF"/>
    </a:lt1>
    <a:dk2>
      <a:srgbClr val="00446A"/>
    </a:dk2>
    <a:lt2>
      <a:srgbClr val="FFFFFF"/>
    </a:lt2>
    <a:accent1>
      <a:srgbClr val="F57E25"/>
    </a:accent1>
    <a:accent2>
      <a:srgbClr val="CAA22C"/>
    </a:accent2>
    <a:accent3>
      <a:srgbClr val="A5A5A5"/>
    </a:accent3>
    <a:accent4>
      <a:srgbClr val="00446A"/>
    </a:accent4>
    <a:accent5>
      <a:srgbClr val="FFFFFF"/>
    </a:accent5>
    <a:accent6>
      <a:srgbClr val="969696"/>
    </a:accent6>
    <a:hlink>
      <a:srgbClr val="8EAADB"/>
    </a:hlink>
    <a:folHlink>
      <a:srgbClr val="8EAADB"/>
    </a:folHlink>
  </a:clrScheme>
  <a:fontScheme name="Strat Comm Fonts">
    <a:majorFont>
      <a:latin typeface="Raleway"/>
      <a:ea typeface=""/>
      <a:cs typeface=""/>
    </a:majorFont>
    <a:minorFont>
      <a:latin typeface="Lato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Strat Comm">
    <a:dk1>
      <a:srgbClr val="00446A"/>
    </a:dk1>
    <a:lt1>
      <a:sysClr val="window" lastClr="FFFFFF"/>
    </a:lt1>
    <a:dk2>
      <a:srgbClr val="00446A"/>
    </a:dk2>
    <a:lt2>
      <a:srgbClr val="FFFFFF"/>
    </a:lt2>
    <a:accent1>
      <a:srgbClr val="F57E25"/>
    </a:accent1>
    <a:accent2>
      <a:srgbClr val="CAA22C"/>
    </a:accent2>
    <a:accent3>
      <a:srgbClr val="A5A5A5"/>
    </a:accent3>
    <a:accent4>
      <a:srgbClr val="00446A"/>
    </a:accent4>
    <a:accent5>
      <a:srgbClr val="FFFFFF"/>
    </a:accent5>
    <a:accent6>
      <a:srgbClr val="969696"/>
    </a:accent6>
    <a:hlink>
      <a:srgbClr val="8EAADB"/>
    </a:hlink>
    <a:folHlink>
      <a:srgbClr val="8EAADB"/>
    </a:folHlink>
  </a:clrScheme>
  <a:fontScheme name="Strat Comm Fonts">
    <a:majorFont>
      <a:latin typeface="Raleway"/>
      <a:ea typeface=""/>
      <a:cs typeface=""/>
    </a:majorFont>
    <a:minorFont>
      <a:latin typeface="Lato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Strat Comm">
    <a:dk1>
      <a:srgbClr val="00446A"/>
    </a:dk1>
    <a:lt1>
      <a:sysClr val="window" lastClr="FFFFFF"/>
    </a:lt1>
    <a:dk2>
      <a:srgbClr val="00446A"/>
    </a:dk2>
    <a:lt2>
      <a:srgbClr val="FFFFFF"/>
    </a:lt2>
    <a:accent1>
      <a:srgbClr val="F57E25"/>
    </a:accent1>
    <a:accent2>
      <a:srgbClr val="CAA22C"/>
    </a:accent2>
    <a:accent3>
      <a:srgbClr val="A5A5A5"/>
    </a:accent3>
    <a:accent4>
      <a:srgbClr val="00446A"/>
    </a:accent4>
    <a:accent5>
      <a:srgbClr val="FFFFFF"/>
    </a:accent5>
    <a:accent6>
      <a:srgbClr val="969696"/>
    </a:accent6>
    <a:hlink>
      <a:srgbClr val="8EAADB"/>
    </a:hlink>
    <a:folHlink>
      <a:srgbClr val="8EAADB"/>
    </a:folHlink>
  </a:clrScheme>
  <a:fontScheme name="Strat Comm Fonts">
    <a:majorFont>
      <a:latin typeface="Raleway"/>
      <a:ea typeface=""/>
      <a:cs typeface=""/>
    </a:majorFont>
    <a:minorFont>
      <a:latin typeface="Lato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6.xml><?xml version="1.0" encoding="utf-8"?>
<a:themeOverride xmlns:a="http://schemas.openxmlformats.org/drawingml/2006/main">
  <a:clrScheme name="Strat Comm">
    <a:dk1>
      <a:srgbClr val="00446A"/>
    </a:dk1>
    <a:lt1>
      <a:sysClr val="window" lastClr="FFFFFF"/>
    </a:lt1>
    <a:dk2>
      <a:srgbClr val="00446A"/>
    </a:dk2>
    <a:lt2>
      <a:srgbClr val="FFFFFF"/>
    </a:lt2>
    <a:accent1>
      <a:srgbClr val="F57E25"/>
    </a:accent1>
    <a:accent2>
      <a:srgbClr val="CAA22C"/>
    </a:accent2>
    <a:accent3>
      <a:srgbClr val="A5A5A5"/>
    </a:accent3>
    <a:accent4>
      <a:srgbClr val="00446A"/>
    </a:accent4>
    <a:accent5>
      <a:srgbClr val="FFFFFF"/>
    </a:accent5>
    <a:accent6>
      <a:srgbClr val="969696"/>
    </a:accent6>
    <a:hlink>
      <a:srgbClr val="8EAADB"/>
    </a:hlink>
    <a:folHlink>
      <a:srgbClr val="8EAADB"/>
    </a:folHlink>
  </a:clrScheme>
  <a:fontScheme name="Strat Comm Fonts">
    <a:majorFont>
      <a:latin typeface="Raleway"/>
      <a:ea typeface=""/>
      <a:cs typeface=""/>
    </a:majorFont>
    <a:minorFont>
      <a:latin typeface="Lato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7.xml><?xml version="1.0" encoding="utf-8"?>
<a:themeOverride xmlns:a="http://schemas.openxmlformats.org/drawingml/2006/main">
  <a:clrScheme name="Strat Comm">
    <a:dk1>
      <a:srgbClr val="00446A"/>
    </a:dk1>
    <a:lt1>
      <a:sysClr val="window" lastClr="FFFFFF"/>
    </a:lt1>
    <a:dk2>
      <a:srgbClr val="00446A"/>
    </a:dk2>
    <a:lt2>
      <a:srgbClr val="FFFFFF"/>
    </a:lt2>
    <a:accent1>
      <a:srgbClr val="F57E25"/>
    </a:accent1>
    <a:accent2>
      <a:srgbClr val="CAA22C"/>
    </a:accent2>
    <a:accent3>
      <a:srgbClr val="A5A5A5"/>
    </a:accent3>
    <a:accent4>
      <a:srgbClr val="00446A"/>
    </a:accent4>
    <a:accent5>
      <a:srgbClr val="FFFFFF"/>
    </a:accent5>
    <a:accent6>
      <a:srgbClr val="969696"/>
    </a:accent6>
    <a:hlink>
      <a:srgbClr val="8EAADB"/>
    </a:hlink>
    <a:folHlink>
      <a:srgbClr val="8EAADB"/>
    </a:folHlink>
  </a:clrScheme>
  <a:fontScheme name="Strat Comm Fonts">
    <a:majorFont>
      <a:latin typeface="Raleway"/>
      <a:ea typeface=""/>
      <a:cs typeface=""/>
    </a:majorFont>
    <a:minorFont>
      <a:latin typeface="Lato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8.xml><?xml version="1.0" encoding="utf-8"?>
<a:themeOverride xmlns:a="http://schemas.openxmlformats.org/drawingml/2006/main">
  <a:clrScheme name="Strat Comm">
    <a:dk1>
      <a:srgbClr val="00446A"/>
    </a:dk1>
    <a:lt1>
      <a:sysClr val="window" lastClr="FFFFFF"/>
    </a:lt1>
    <a:dk2>
      <a:srgbClr val="00446A"/>
    </a:dk2>
    <a:lt2>
      <a:srgbClr val="FFFFFF"/>
    </a:lt2>
    <a:accent1>
      <a:srgbClr val="F57E25"/>
    </a:accent1>
    <a:accent2>
      <a:srgbClr val="CAA22C"/>
    </a:accent2>
    <a:accent3>
      <a:srgbClr val="A5A5A5"/>
    </a:accent3>
    <a:accent4>
      <a:srgbClr val="00446A"/>
    </a:accent4>
    <a:accent5>
      <a:srgbClr val="FFFFFF"/>
    </a:accent5>
    <a:accent6>
      <a:srgbClr val="969696"/>
    </a:accent6>
    <a:hlink>
      <a:srgbClr val="8EAADB"/>
    </a:hlink>
    <a:folHlink>
      <a:srgbClr val="8EAADB"/>
    </a:folHlink>
  </a:clrScheme>
  <a:fontScheme name="Strat Comm Fonts">
    <a:majorFont>
      <a:latin typeface="Raleway"/>
      <a:ea typeface=""/>
      <a:cs typeface=""/>
    </a:majorFont>
    <a:minorFont>
      <a:latin typeface="Lato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9.xml><?xml version="1.0" encoding="utf-8"?>
<a:themeOverride xmlns:a="http://schemas.openxmlformats.org/drawingml/2006/main">
  <a:clrScheme name="Strat Comm">
    <a:dk1>
      <a:srgbClr val="00446A"/>
    </a:dk1>
    <a:lt1>
      <a:sysClr val="window" lastClr="FFFFFF"/>
    </a:lt1>
    <a:dk2>
      <a:srgbClr val="00446A"/>
    </a:dk2>
    <a:lt2>
      <a:srgbClr val="FFFFFF"/>
    </a:lt2>
    <a:accent1>
      <a:srgbClr val="F57E25"/>
    </a:accent1>
    <a:accent2>
      <a:srgbClr val="CAA22C"/>
    </a:accent2>
    <a:accent3>
      <a:srgbClr val="A5A5A5"/>
    </a:accent3>
    <a:accent4>
      <a:srgbClr val="00446A"/>
    </a:accent4>
    <a:accent5>
      <a:srgbClr val="FFFFFF"/>
    </a:accent5>
    <a:accent6>
      <a:srgbClr val="969696"/>
    </a:accent6>
    <a:hlink>
      <a:srgbClr val="8EAADB"/>
    </a:hlink>
    <a:folHlink>
      <a:srgbClr val="8EAADB"/>
    </a:folHlink>
  </a:clrScheme>
  <a:fontScheme name="Strat Comm Fonts">
    <a:majorFont>
      <a:latin typeface="Raleway"/>
      <a:ea typeface=""/>
      <a:cs typeface=""/>
    </a:majorFont>
    <a:minorFont>
      <a:latin typeface="Lato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Strat Comm">
    <a:dk1>
      <a:srgbClr val="00446A"/>
    </a:dk1>
    <a:lt1>
      <a:sysClr val="window" lastClr="FFFFFF"/>
    </a:lt1>
    <a:dk2>
      <a:srgbClr val="00446A"/>
    </a:dk2>
    <a:lt2>
      <a:srgbClr val="FFFFFF"/>
    </a:lt2>
    <a:accent1>
      <a:srgbClr val="F57E25"/>
    </a:accent1>
    <a:accent2>
      <a:srgbClr val="CAA22C"/>
    </a:accent2>
    <a:accent3>
      <a:srgbClr val="A5A5A5"/>
    </a:accent3>
    <a:accent4>
      <a:srgbClr val="00446A"/>
    </a:accent4>
    <a:accent5>
      <a:srgbClr val="FFFFFF"/>
    </a:accent5>
    <a:accent6>
      <a:srgbClr val="969696"/>
    </a:accent6>
    <a:hlink>
      <a:srgbClr val="8EAADB"/>
    </a:hlink>
    <a:folHlink>
      <a:srgbClr val="8EAADB"/>
    </a:folHlink>
  </a:clrScheme>
  <a:fontScheme name="Strat Comm Fonts">
    <a:majorFont>
      <a:latin typeface="Raleway"/>
      <a:ea typeface=""/>
      <a:cs typeface=""/>
    </a:majorFont>
    <a:minorFont>
      <a:latin typeface="Lato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0.xml><?xml version="1.0" encoding="utf-8"?>
<a:themeOverride xmlns:a="http://schemas.openxmlformats.org/drawingml/2006/main">
  <a:clrScheme name="Strat Comm">
    <a:dk1>
      <a:srgbClr val="00446A"/>
    </a:dk1>
    <a:lt1>
      <a:sysClr val="window" lastClr="FFFFFF"/>
    </a:lt1>
    <a:dk2>
      <a:srgbClr val="00446A"/>
    </a:dk2>
    <a:lt2>
      <a:srgbClr val="FFFFFF"/>
    </a:lt2>
    <a:accent1>
      <a:srgbClr val="F57E25"/>
    </a:accent1>
    <a:accent2>
      <a:srgbClr val="CAA22C"/>
    </a:accent2>
    <a:accent3>
      <a:srgbClr val="A5A5A5"/>
    </a:accent3>
    <a:accent4>
      <a:srgbClr val="00446A"/>
    </a:accent4>
    <a:accent5>
      <a:srgbClr val="FFFFFF"/>
    </a:accent5>
    <a:accent6>
      <a:srgbClr val="969696"/>
    </a:accent6>
    <a:hlink>
      <a:srgbClr val="8EAADB"/>
    </a:hlink>
    <a:folHlink>
      <a:srgbClr val="8EAADB"/>
    </a:folHlink>
  </a:clrScheme>
  <a:fontScheme name="Strat Comm Fonts">
    <a:majorFont>
      <a:latin typeface="Raleway"/>
      <a:ea typeface=""/>
      <a:cs typeface=""/>
    </a:majorFont>
    <a:minorFont>
      <a:latin typeface="Lato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1.xml><?xml version="1.0" encoding="utf-8"?>
<a:themeOverride xmlns:a="http://schemas.openxmlformats.org/drawingml/2006/main">
  <a:clrScheme name="Strat Comm">
    <a:dk1>
      <a:srgbClr val="00446A"/>
    </a:dk1>
    <a:lt1>
      <a:sysClr val="window" lastClr="FFFFFF"/>
    </a:lt1>
    <a:dk2>
      <a:srgbClr val="00446A"/>
    </a:dk2>
    <a:lt2>
      <a:srgbClr val="FFFFFF"/>
    </a:lt2>
    <a:accent1>
      <a:srgbClr val="F57E25"/>
    </a:accent1>
    <a:accent2>
      <a:srgbClr val="CAA22C"/>
    </a:accent2>
    <a:accent3>
      <a:srgbClr val="A5A5A5"/>
    </a:accent3>
    <a:accent4>
      <a:srgbClr val="00446A"/>
    </a:accent4>
    <a:accent5>
      <a:srgbClr val="FFFFFF"/>
    </a:accent5>
    <a:accent6>
      <a:srgbClr val="969696"/>
    </a:accent6>
    <a:hlink>
      <a:srgbClr val="8EAADB"/>
    </a:hlink>
    <a:folHlink>
      <a:srgbClr val="8EAADB"/>
    </a:folHlink>
  </a:clrScheme>
  <a:fontScheme name="Strat Comm Fonts">
    <a:majorFont>
      <a:latin typeface="Raleway"/>
      <a:ea typeface=""/>
      <a:cs typeface=""/>
    </a:majorFont>
    <a:minorFont>
      <a:latin typeface="Lato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2.xml><?xml version="1.0" encoding="utf-8"?>
<a:themeOverride xmlns:a="http://schemas.openxmlformats.org/drawingml/2006/main">
  <a:clrScheme name="Strat Comm">
    <a:dk1>
      <a:srgbClr val="00446A"/>
    </a:dk1>
    <a:lt1>
      <a:sysClr val="window" lastClr="FFFFFF"/>
    </a:lt1>
    <a:dk2>
      <a:srgbClr val="00446A"/>
    </a:dk2>
    <a:lt2>
      <a:srgbClr val="FFFFFF"/>
    </a:lt2>
    <a:accent1>
      <a:srgbClr val="F57E25"/>
    </a:accent1>
    <a:accent2>
      <a:srgbClr val="CAA22C"/>
    </a:accent2>
    <a:accent3>
      <a:srgbClr val="A5A5A5"/>
    </a:accent3>
    <a:accent4>
      <a:srgbClr val="00446A"/>
    </a:accent4>
    <a:accent5>
      <a:srgbClr val="FFFFFF"/>
    </a:accent5>
    <a:accent6>
      <a:srgbClr val="969696"/>
    </a:accent6>
    <a:hlink>
      <a:srgbClr val="8EAADB"/>
    </a:hlink>
    <a:folHlink>
      <a:srgbClr val="8EAADB"/>
    </a:folHlink>
  </a:clrScheme>
  <a:fontScheme name="Strat Comm Fonts">
    <a:majorFont>
      <a:latin typeface="Raleway"/>
      <a:ea typeface=""/>
      <a:cs typeface=""/>
    </a:majorFont>
    <a:minorFont>
      <a:latin typeface="Lato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3.xml><?xml version="1.0" encoding="utf-8"?>
<a:themeOverride xmlns:a="http://schemas.openxmlformats.org/drawingml/2006/main">
  <a:clrScheme name="Strat Comm">
    <a:dk1>
      <a:srgbClr val="00446A"/>
    </a:dk1>
    <a:lt1>
      <a:sysClr val="window" lastClr="FFFFFF"/>
    </a:lt1>
    <a:dk2>
      <a:srgbClr val="00446A"/>
    </a:dk2>
    <a:lt2>
      <a:srgbClr val="FFFFFF"/>
    </a:lt2>
    <a:accent1>
      <a:srgbClr val="F57E25"/>
    </a:accent1>
    <a:accent2>
      <a:srgbClr val="CAA22C"/>
    </a:accent2>
    <a:accent3>
      <a:srgbClr val="A5A5A5"/>
    </a:accent3>
    <a:accent4>
      <a:srgbClr val="00446A"/>
    </a:accent4>
    <a:accent5>
      <a:srgbClr val="FFFFFF"/>
    </a:accent5>
    <a:accent6>
      <a:srgbClr val="969696"/>
    </a:accent6>
    <a:hlink>
      <a:srgbClr val="8EAADB"/>
    </a:hlink>
    <a:folHlink>
      <a:srgbClr val="8EAADB"/>
    </a:folHlink>
  </a:clrScheme>
  <a:fontScheme name="Strat Comm Fonts">
    <a:majorFont>
      <a:latin typeface="Raleway"/>
      <a:ea typeface=""/>
      <a:cs typeface=""/>
    </a:majorFont>
    <a:minorFont>
      <a:latin typeface="Lato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Strat Comm">
    <a:dk1>
      <a:srgbClr val="00446A"/>
    </a:dk1>
    <a:lt1>
      <a:sysClr val="window" lastClr="FFFFFF"/>
    </a:lt1>
    <a:dk2>
      <a:srgbClr val="00446A"/>
    </a:dk2>
    <a:lt2>
      <a:srgbClr val="FFFFFF"/>
    </a:lt2>
    <a:accent1>
      <a:srgbClr val="F57E25"/>
    </a:accent1>
    <a:accent2>
      <a:srgbClr val="CAA22C"/>
    </a:accent2>
    <a:accent3>
      <a:srgbClr val="A5A5A5"/>
    </a:accent3>
    <a:accent4>
      <a:srgbClr val="00446A"/>
    </a:accent4>
    <a:accent5>
      <a:srgbClr val="FFFFFF"/>
    </a:accent5>
    <a:accent6>
      <a:srgbClr val="969696"/>
    </a:accent6>
    <a:hlink>
      <a:srgbClr val="8EAADB"/>
    </a:hlink>
    <a:folHlink>
      <a:srgbClr val="8EAADB"/>
    </a:folHlink>
  </a:clrScheme>
  <a:fontScheme name="Strat Comm Fonts">
    <a:majorFont>
      <a:latin typeface="Raleway"/>
      <a:ea typeface=""/>
      <a:cs typeface=""/>
    </a:majorFont>
    <a:minorFont>
      <a:latin typeface="Lato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Strat Comm">
    <a:dk1>
      <a:srgbClr val="00446A"/>
    </a:dk1>
    <a:lt1>
      <a:sysClr val="window" lastClr="FFFFFF"/>
    </a:lt1>
    <a:dk2>
      <a:srgbClr val="00446A"/>
    </a:dk2>
    <a:lt2>
      <a:srgbClr val="FFFFFF"/>
    </a:lt2>
    <a:accent1>
      <a:srgbClr val="F57E25"/>
    </a:accent1>
    <a:accent2>
      <a:srgbClr val="CAA22C"/>
    </a:accent2>
    <a:accent3>
      <a:srgbClr val="A5A5A5"/>
    </a:accent3>
    <a:accent4>
      <a:srgbClr val="00446A"/>
    </a:accent4>
    <a:accent5>
      <a:srgbClr val="FFFFFF"/>
    </a:accent5>
    <a:accent6>
      <a:srgbClr val="969696"/>
    </a:accent6>
    <a:hlink>
      <a:srgbClr val="8EAADB"/>
    </a:hlink>
    <a:folHlink>
      <a:srgbClr val="8EAADB"/>
    </a:folHlink>
  </a:clrScheme>
  <a:fontScheme name="Strat Comm Fonts">
    <a:majorFont>
      <a:latin typeface="Raleway"/>
      <a:ea typeface=""/>
      <a:cs typeface=""/>
    </a:majorFont>
    <a:minorFont>
      <a:latin typeface="Lato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Strat Comm">
    <a:dk1>
      <a:srgbClr val="00446A"/>
    </a:dk1>
    <a:lt1>
      <a:sysClr val="window" lastClr="FFFFFF"/>
    </a:lt1>
    <a:dk2>
      <a:srgbClr val="00446A"/>
    </a:dk2>
    <a:lt2>
      <a:srgbClr val="FFFFFF"/>
    </a:lt2>
    <a:accent1>
      <a:srgbClr val="F57E25"/>
    </a:accent1>
    <a:accent2>
      <a:srgbClr val="CAA22C"/>
    </a:accent2>
    <a:accent3>
      <a:srgbClr val="A5A5A5"/>
    </a:accent3>
    <a:accent4>
      <a:srgbClr val="00446A"/>
    </a:accent4>
    <a:accent5>
      <a:srgbClr val="FFFFFF"/>
    </a:accent5>
    <a:accent6>
      <a:srgbClr val="969696"/>
    </a:accent6>
    <a:hlink>
      <a:srgbClr val="8EAADB"/>
    </a:hlink>
    <a:folHlink>
      <a:srgbClr val="8EAADB"/>
    </a:folHlink>
  </a:clrScheme>
  <a:fontScheme name="Strat Comm Fonts">
    <a:majorFont>
      <a:latin typeface="Raleway"/>
      <a:ea typeface=""/>
      <a:cs typeface=""/>
    </a:majorFont>
    <a:minorFont>
      <a:latin typeface="Lato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Strat Comm">
    <a:dk1>
      <a:srgbClr val="00446A"/>
    </a:dk1>
    <a:lt1>
      <a:sysClr val="window" lastClr="FFFFFF"/>
    </a:lt1>
    <a:dk2>
      <a:srgbClr val="00446A"/>
    </a:dk2>
    <a:lt2>
      <a:srgbClr val="FFFFFF"/>
    </a:lt2>
    <a:accent1>
      <a:srgbClr val="F57E25"/>
    </a:accent1>
    <a:accent2>
      <a:srgbClr val="CAA22C"/>
    </a:accent2>
    <a:accent3>
      <a:srgbClr val="A5A5A5"/>
    </a:accent3>
    <a:accent4>
      <a:srgbClr val="00446A"/>
    </a:accent4>
    <a:accent5>
      <a:srgbClr val="FFFFFF"/>
    </a:accent5>
    <a:accent6>
      <a:srgbClr val="969696"/>
    </a:accent6>
    <a:hlink>
      <a:srgbClr val="8EAADB"/>
    </a:hlink>
    <a:folHlink>
      <a:srgbClr val="8EAADB"/>
    </a:folHlink>
  </a:clrScheme>
  <a:fontScheme name="Strat Comm Fonts">
    <a:majorFont>
      <a:latin typeface="Raleway"/>
      <a:ea typeface=""/>
      <a:cs typeface=""/>
    </a:majorFont>
    <a:minorFont>
      <a:latin typeface="Lato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Strat Comm">
    <a:dk1>
      <a:srgbClr val="00446A"/>
    </a:dk1>
    <a:lt1>
      <a:sysClr val="window" lastClr="FFFFFF"/>
    </a:lt1>
    <a:dk2>
      <a:srgbClr val="00446A"/>
    </a:dk2>
    <a:lt2>
      <a:srgbClr val="FFFFFF"/>
    </a:lt2>
    <a:accent1>
      <a:srgbClr val="F57E25"/>
    </a:accent1>
    <a:accent2>
      <a:srgbClr val="CAA22C"/>
    </a:accent2>
    <a:accent3>
      <a:srgbClr val="A5A5A5"/>
    </a:accent3>
    <a:accent4>
      <a:srgbClr val="00446A"/>
    </a:accent4>
    <a:accent5>
      <a:srgbClr val="FFFFFF"/>
    </a:accent5>
    <a:accent6>
      <a:srgbClr val="969696"/>
    </a:accent6>
    <a:hlink>
      <a:srgbClr val="8EAADB"/>
    </a:hlink>
    <a:folHlink>
      <a:srgbClr val="8EAADB"/>
    </a:folHlink>
  </a:clrScheme>
  <a:fontScheme name="Strat Comm Fonts">
    <a:majorFont>
      <a:latin typeface="Raleway"/>
      <a:ea typeface=""/>
      <a:cs typeface=""/>
    </a:majorFont>
    <a:minorFont>
      <a:latin typeface="Lato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Strat Comm">
    <a:dk1>
      <a:srgbClr val="00446A"/>
    </a:dk1>
    <a:lt1>
      <a:sysClr val="window" lastClr="FFFFFF"/>
    </a:lt1>
    <a:dk2>
      <a:srgbClr val="00446A"/>
    </a:dk2>
    <a:lt2>
      <a:srgbClr val="FFFFFF"/>
    </a:lt2>
    <a:accent1>
      <a:srgbClr val="F57E25"/>
    </a:accent1>
    <a:accent2>
      <a:srgbClr val="CAA22C"/>
    </a:accent2>
    <a:accent3>
      <a:srgbClr val="A5A5A5"/>
    </a:accent3>
    <a:accent4>
      <a:srgbClr val="00446A"/>
    </a:accent4>
    <a:accent5>
      <a:srgbClr val="FFFFFF"/>
    </a:accent5>
    <a:accent6>
      <a:srgbClr val="969696"/>
    </a:accent6>
    <a:hlink>
      <a:srgbClr val="8EAADB"/>
    </a:hlink>
    <a:folHlink>
      <a:srgbClr val="8EAADB"/>
    </a:folHlink>
  </a:clrScheme>
  <a:fontScheme name="Strat Comm Fonts">
    <a:majorFont>
      <a:latin typeface="Raleway"/>
      <a:ea typeface=""/>
      <a:cs typeface=""/>
    </a:majorFont>
    <a:minorFont>
      <a:latin typeface="Lato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Strat Comm">
    <a:dk1>
      <a:srgbClr val="00446A"/>
    </a:dk1>
    <a:lt1>
      <a:sysClr val="window" lastClr="FFFFFF"/>
    </a:lt1>
    <a:dk2>
      <a:srgbClr val="00446A"/>
    </a:dk2>
    <a:lt2>
      <a:srgbClr val="FFFFFF"/>
    </a:lt2>
    <a:accent1>
      <a:srgbClr val="F57E25"/>
    </a:accent1>
    <a:accent2>
      <a:srgbClr val="CAA22C"/>
    </a:accent2>
    <a:accent3>
      <a:srgbClr val="A5A5A5"/>
    </a:accent3>
    <a:accent4>
      <a:srgbClr val="00446A"/>
    </a:accent4>
    <a:accent5>
      <a:srgbClr val="FFFFFF"/>
    </a:accent5>
    <a:accent6>
      <a:srgbClr val="969696"/>
    </a:accent6>
    <a:hlink>
      <a:srgbClr val="8EAADB"/>
    </a:hlink>
    <a:folHlink>
      <a:srgbClr val="8EAADB"/>
    </a:folHlink>
  </a:clrScheme>
  <a:fontScheme name="Strat Comm Fonts">
    <a:majorFont>
      <a:latin typeface="Raleway"/>
      <a:ea typeface=""/>
      <a:cs typeface=""/>
    </a:majorFont>
    <a:minorFont>
      <a:latin typeface="Lato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Metadata/LabelInfo.xml><?xml version="1.0" encoding="utf-8"?>
<clbl:labelList xmlns:clbl="http://schemas.microsoft.com/office/2020/mipLabelMetadata">
  <clbl:label id="{a061e953-577f-44bc-90d4-dd6552c79708}" enabled="1" method="Privileged" siteId="{2f5e7ebc-22b0-4fbe-934c-aabddb4e29b1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NCTCOG_lighttheme</Template>
  <TotalTime>12101</TotalTime>
  <Words>4805</Words>
  <Application>Microsoft Office PowerPoint</Application>
  <PresentationFormat>Widescreen</PresentationFormat>
  <Paragraphs>758</Paragraphs>
  <Slides>39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39</vt:i4>
      </vt:variant>
    </vt:vector>
  </HeadingPairs>
  <TitlesOfParts>
    <vt:vector size="50" baseType="lpstr">
      <vt:lpstr>Arial</vt:lpstr>
      <vt:lpstr>Calibri</vt:lpstr>
      <vt:lpstr>Century Gothic</vt:lpstr>
      <vt:lpstr>Lato</vt:lpstr>
      <vt:lpstr>Raleway SemiBold</vt:lpstr>
      <vt:lpstr>Calibri Light</vt:lpstr>
      <vt:lpstr>Raleway</vt:lpstr>
      <vt:lpstr>White Background</vt:lpstr>
      <vt:lpstr>Blue Background</vt:lpstr>
      <vt:lpstr>Miscellaneous</vt:lpstr>
      <vt:lpstr>Office Theme</vt:lpstr>
      <vt:lpstr>PowerPoint Presentation</vt:lpstr>
      <vt:lpstr>Who We Are</vt:lpstr>
      <vt:lpstr>National Network of Clean Cities Coalitions</vt:lpstr>
      <vt:lpstr>Clean Cities Portfolio</vt:lpstr>
      <vt:lpstr>What We Do</vt:lpstr>
      <vt:lpstr>Key Focus Areas and Goals</vt:lpstr>
      <vt:lpstr>TYPES OF ELECTRIC VEHICLES (EV)</vt:lpstr>
      <vt:lpstr>TYPES OF EV CHARGING AND INFRASTRUCTURE</vt:lpstr>
      <vt:lpstr>National Electric Vehicle Trends</vt:lpstr>
      <vt:lpstr>PowerPoint Presentation</vt:lpstr>
      <vt:lpstr>Texas Data And Trends</vt:lpstr>
      <vt:lpstr>EV Adoption and Infrastructure Availability</vt:lpstr>
      <vt:lpstr>DC Fast Charging Across Texas</vt:lpstr>
      <vt:lpstr>NEVI Formula Funding Impacts to Texas</vt:lpstr>
      <vt:lpstr>Highlights Of Texas EV Charging Plan</vt:lpstr>
      <vt:lpstr>Texas EV Charging Plan  Impacts To NCTCOG Region</vt:lpstr>
      <vt:lpstr>Texas EV Charging Plan  Impacts To NCTCOG Region</vt:lpstr>
      <vt:lpstr>Preliminary NCTCOG Approach to Phase 2</vt:lpstr>
      <vt:lpstr>Recommendations for Community Charging</vt:lpstr>
      <vt:lpstr>Identifying Community Needs</vt:lpstr>
      <vt:lpstr>Recommendations for Medium- and Heavy-Duty</vt:lpstr>
      <vt:lpstr>Medium- and Heavy-Duty Projects</vt:lpstr>
      <vt:lpstr>PowerPoint Presentation</vt:lpstr>
      <vt:lpstr>Charging and Fueling Infrastructure Program</vt:lpstr>
      <vt:lpstr>Corridor Program: Eligibility and Need</vt:lpstr>
      <vt:lpstr>CFI Corridor Program: Approach</vt:lpstr>
      <vt:lpstr>CFI Corridor Program: Proposal</vt:lpstr>
      <vt:lpstr>CFI Community Program: Approach and Proposal</vt:lpstr>
      <vt:lpstr>Climate Pollution Reduction Grants</vt:lpstr>
      <vt:lpstr>Phase 1: Planning Grants</vt:lpstr>
      <vt:lpstr>Phase 1 Deliverables - Planning Grants </vt:lpstr>
      <vt:lpstr>Next Steps - Planning Grants  </vt:lpstr>
      <vt:lpstr>Charging As A Destination</vt:lpstr>
      <vt:lpstr>Charging As A Destination  Resources</vt:lpstr>
      <vt:lpstr>EV Infrastructure Workforce Needs</vt:lpstr>
      <vt:lpstr>Funding for Vehicles and Infrastructure</vt:lpstr>
      <vt:lpstr>Funding for Infrastructure</vt:lpstr>
      <vt:lpstr>Upcoming Projects Through  US Department of Energy</vt:lpstr>
      <vt:lpstr>Contact 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Lori Clark</dc:creator>
  <cp:lastModifiedBy>Amy Hodges</cp:lastModifiedBy>
  <cp:revision>137</cp:revision>
  <cp:lastPrinted>2023-05-02T12:59:35Z</cp:lastPrinted>
  <dcterms:created xsi:type="dcterms:W3CDTF">2022-05-26T18:36:36Z</dcterms:created>
  <dcterms:modified xsi:type="dcterms:W3CDTF">2023-06-15T14:34:13Z</dcterms:modified>
</cp:coreProperties>
</file>